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87" r:id="rId4"/>
    <p:sldId id="271" r:id="rId5"/>
    <p:sldId id="286" r:id="rId6"/>
    <p:sldId id="282" r:id="rId7"/>
    <p:sldId id="291" r:id="rId8"/>
    <p:sldId id="289" r:id="rId9"/>
    <p:sldId id="292" r:id="rId10"/>
    <p:sldId id="288" r:id="rId11"/>
    <p:sldId id="293" r:id="rId12"/>
    <p:sldId id="294" r:id="rId13"/>
    <p:sldId id="290" r:id="rId14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579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0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108</a:t>
            </a:r>
            <a:r>
              <a:rPr lang="zh-TW" altLang="en-US" dirty="0"/>
              <a:t>創造力資優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645399" y="4050834"/>
            <a:ext cx="1628603" cy="86830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2020-0715</a:t>
            </a:r>
            <a:endParaRPr lang="en-US" altLang="zh-TW" dirty="0"/>
          </a:p>
          <a:p>
            <a:r>
              <a:rPr lang="zh-TW" altLang="en-US" dirty="0"/>
              <a:t>趙和修</a:t>
            </a:r>
          </a:p>
        </p:txBody>
      </p:sp>
    </p:spTree>
    <p:extLst>
      <p:ext uri="{BB962C8B-B14F-4D97-AF65-F5344CB8AC3E}">
        <p14:creationId xmlns:p14="http://schemas.microsoft.com/office/powerpoint/2010/main" val="2840130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2629"/>
          </a:xfrm>
        </p:spPr>
        <p:txBody>
          <a:bodyPr/>
          <a:lstStyle/>
          <a:p>
            <a:r>
              <a:rPr lang="zh-TW" altLang="en-US" dirty="0"/>
              <a:t>霍</a:t>
            </a:r>
            <a:r>
              <a:rPr lang="zh-TW" altLang="en-US" dirty="0" smtClean="0"/>
              <a:t>爾感應器</a:t>
            </a:r>
            <a:r>
              <a:rPr lang="en-US" altLang="zh-TW" dirty="0" smtClean="0"/>
              <a:t>(</a:t>
            </a:r>
            <a:r>
              <a:rPr lang="en-US" altLang="zh-TW" dirty="0"/>
              <a:t>Hall </a:t>
            </a:r>
            <a:r>
              <a:rPr lang="en-US" altLang="zh-TW" dirty="0" smtClean="0"/>
              <a:t>sensor)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782147"/>
            <a:ext cx="6087360" cy="1931437"/>
          </a:xfrm>
        </p:spPr>
        <p:txBody>
          <a:bodyPr/>
          <a:lstStyle/>
          <a:p>
            <a:r>
              <a:rPr lang="zh-TW" altLang="en-US" dirty="0"/>
              <a:t>霍爾效應傳感器也稱霍爾傳感器，是一個換能器，將變化的磁場轉化為輸出電壓的變化。 霍爾傳感器首先是實用於測量磁場，此外還可測量產生和影響磁場的物理量，例如被用於接近開關、霍爾、位置測量、轉速測量和電流測量設備。 其最簡單的形式是，傳感器作為一個模擬換能器，直接返回一個電壓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維基百科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7225" y="1928256"/>
            <a:ext cx="1418251" cy="3570655"/>
          </a:xfrm>
          <a:prstGeom prst="rect">
            <a:avLst/>
          </a:prstGeom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677334" y="3713584"/>
            <a:ext cx="6087360" cy="1931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霍爾效應傳感器傳回值可以是數位</a:t>
            </a:r>
            <a:r>
              <a:rPr lang="en-US" altLang="zh-TW" dirty="0" smtClean="0"/>
              <a:t>(D0)</a:t>
            </a:r>
            <a:r>
              <a:rPr lang="zh-TW" altLang="en-US" dirty="0" smtClean="0"/>
              <a:t>或類比</a:t>
            </a:r>
            <a:r>
              <a:rPr lang="en-US" altLang="zh-TW" dirty="0" smtClean="0"/>
              <a:t>(A0)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測試時，注意磁鐵的方向性。</a:t>
            </a:r>
            <a:endParaRPr lang="en-US" altLang="zh-TW" dirty="0" smtClean="0"/>
          </a:p>
          <a:p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2577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圖片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61" y="1270000"/>
            <a:ext cx="10058400" cy="552197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258223" cy="1320800"/>
          </a:xfrm>
        </p:spPr>
        <p:txBody>
          <a:bodyPr/>
          <a:lstStyle/>
          <a:p>
            <a:r>
              <a:rPr lang="zh-TW" altLang="en-US" dirty="0" smtClean="0"/>
              <a:t>紅點雷射防盜器</a:t>
            </a:r>
            <a:r>
              <a:rPr lang="en-US" altLang="zh-TW" dirty="0" smtClean="0"/>
              <a:t>+</a:t>
            </a:r>
            <a:br>
              <a:rPr lang="en-US" altLang="zh-TW" dirty="0" smtClean="0"/>
            </a:br>
            <a:r>
              <a:rPr lang="zh-TW" altLang="en-US" dirty="0" smtClean="0"/>
              <a:t>有源蜂鳴器</a:t>
            </a:r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57604" y="734542"/>
            <a:ext cx="733854" cy="1203120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820" y="177233"/>
            <a:ext cx="907092" cy="2164814"/>
          </a:xfrm>
          <a:prstGeom prst="rect">
            <a:avLst/>
          </a:prstGeom>
        </p:spPr>
      </p:pic>
      <p:cxnSp>
        <p:nvCxnSpPr>
          <p:cNvPr id="24" name="直線接點 23"/>
          <p:cNvCxnSpPr/>
          <p:nvPr/>
        </p:nvCxnSpPr>
        <p:spPr>
          <a:xfrm>
            <a:off x="9551625" y="1358136"/>
            <a:ext cx="649994" cy="0"/>
          </a:xfrm>
          <a:prstGeom prst="line">
            <a:avLst/>
          </a:prstGeom>
          <a:ln w="7620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肘形接點 27"/>
          <p:cNvCxnSpPr/>
          <p:nvPr/>
        </p:nvCxnSpPr>
        <p:spPr>
          <a:xfrm rot="5400000">
            <a:off x="6115546" y="3350592"/>
            <a:ext cx="4014809" cy="212744"/>
          </a:xfrm>
          <a:prstGeom prst="bentConnector3">
            <a:avLst>
              <a:gd name="adj1" fmla="val 53842"/>
            </a:avLst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 flipH="1">
            <a:off x="7954178" y="1336102"/>
            <a:ext cx="27514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肘形接點 37"/>
          <p:cNvCxnSpPr/>
          <p:nvPr/>
        </p:nvCxnSpPr>
        <p:spPr>
          <a:xfrm rot="5400000">
            <a:off x="5733689" y="3343031"/>
            <a:ext cx="4238435" cy="224578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flipH="1" flipV="1">
            <a:off x="7553441" y="1184908"/>
            <a:ext cx="698192" cy="1418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>
            <a:off x="7553441" y="1199090"/>
            <a:ext cx="0" cy="141190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肘形接點 58"/>
          <p:cNvCxnSpPr/>
          <p:nvPr/>
        </p:nvCxnSpPr>
        <p:spPr>
          <a:xfrm rot="10800000" flipV="1">
            <a:off x="3371161" y="2610998"/>
            <a:ext cx="4166182" cy="649384"/>
          </a:xfrm>
          <a:prstGeom prst="bentConnector3">
            <a:avLst>
              <a:gd name="adj1" fmla="val 99978"/>
            </a:avLst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肘形接點 62"/>
          <p:cNvCxnSpPr/>
          <p:nvPr/>
        </p:nvCxnSpPr>
        <p:spPr>
          <a:xfrm rot="5400000">
            <a:off x="4436952" y="3720858"/>
            <a:ext cx="3232493" cy="474870"/>
          </a:xfrm>
          <a:prstGeom prst="bentConnector3">
            <a:avLst/>
          </a:prstGeom>
          <a:ln w="571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肘形接點 67"/>
          <p:cNvCxnSpPr/>
          <p:nvPr/>
        </p:nvCxnSpPr>
        <p:spPr>
          <a:xfrm rot="5400000">
            <a:off x="4714625" y="3552860"/>
            <a:ext cx="3122324" cy="700698"/>
          </a:xfrm>
          <a:prstGeom prst="bentConnector3">
            <a:avLst>
              <a:gd name="adj1" fmla="val 58821"/>
            </a:avLst>
          </a:prstGeom>
          <a:ln w="508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15" idx="2"/>
          </p:cNvCxnSpPr>
          <p:nvPr/>
        </p:nvCxnSpPr>
        <p:spPr>
          <a:xfrm>
            <a:off x="6430366" y="2342047"/>
            <a:ext cx="0" cy="401153"/>
          </a:xfrm>
          <a:prstGeom prst="line">
            <a:avLst/>
          </a:prstGeom>
          <a:ln w="508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/>
          <p:cNvCxnSpPr/>
          <p:nvPr/>
        </p:nvCxnSpPr>
        <p:spPr>
          <a:xfrm flipH="1">
            <a:off x="3492347" y="2732183"/>
            <a:ext cx="2938020" cy="11017"/>
          </a:xfrm>
          <a:prstGeom prst="line">
            <a:avLst/>
          </a:prstGeom>
          <a:ln w="508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3492347" y="2732183"/>
            <a:ext cx="0" cy="528199"/>
          </a:xfrm>
          <a:prstGeom prst="line">
            <a:avLst/>
          </a:prstGeom>
          <a:ln w="508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686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紅點雷射防盜器</a:t>
            </a:r>
            <a:r>
              <a:rPr lang="en-US" altLang="zh-TW" dirty="0"/>
              <a:t>+</a:t>
            </a:r>
            <a:br>
              <a:rPr lang="en-US" altLang="zh-TW" dirty="0"/>
            </a:br>
            <a:r>
              <a:rPr lang="zh-TW" altLang="en-US" dirty="0"/>
              <a:t>有源蜂鳴器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829" y="701030"/>
            <a:ext cx="4628116" cy="583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58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暑假作業</a:t>
            </a:r>
            <a:r>
              <a:rPr lang="en-US" altLang="zh-TW" dirty="0" smtClean="0"/>
              <a:t>-</a:t>
            </a:r>
            <a:r>
              <a:rPr lang="zh-TW" altLang="en-US" dirty="0" smtClean="0"/>
              <a:t>防盜箱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2001969"/>
            <a:ext cx="9567678" cy="3880773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原來防盜箱請增加：紅光雷射、霍爾感應器</a:t>
            </a:r>
            <a:r>
              <a:rPr lang="en-US" altLang="zh-TW" sz="2400" dirty="0" smtClean="0"/>
              <a:t>2</a:t>
            </a:r>
            <a:r>
              <a:rPr lang="zh-TW" altLang="en-US" sz="2400" dirty="0" smtClean="0"/>
              <a:t>個模組</a:t>
            </a:r>
            <a:endParaRPr lang="en-US" altLang="zh-TW" sz="2400" dirty="0" smtClean="0"/>
          </a:p>
          <a:p>
            <a:r>
              <a:rPr lang="zh-TW" altLang="en-US" sz="2400" dirty="0"/>
              <a:t>紅</a:t>
            </a:r>
            <a:r>
              <a:rPr lang="zh-TW" altLang="en-US" sz="2400" dirty="0" smtClean="0"/>
              <a:t>光雷射請對準光敏電阻。電影中神偷金庫盜寶常見的情節。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44358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2595"/>
          </a:xfrm>
        </p:spPr>
        <p:txBody>
          <a:bodyPr/>
          <a:lstStyle/>
          <a:p>
            <a:r>
              <a:rPr lang="zh-TW" altLang="en-US" dirty="0" smtClean="0"/>
              <a:t>練習：雙超音波競賽計時器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392195"/>
            <a:ext cx="10422466" cy="4767305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角色</a:t>
            </a:r>
            <a:r>
              <a:rPr lang="zh-TW" altLang="en-US" sz="2400" dirty="0" smtClean="0"/>
              <a:t>：</a:t>
            </a:r>
            <a:r>
              <a:rPr lang="en-US" altLang="zh-TW" sz="2400" dirty="0" smtClean="0"/>
              <a:t>1</a:t>
            </a:r>
            <a:r>
              <a:rPr lang="zh-TW" altLang="en-US" sz="2400" dirty="0" smtClean="0"/>
              <a:t>個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其實不需要</a:t>
            </a:r>
            <a:r>
              <a:rPr lang="en-US" altLang="zh-TW" sz="2400" dirty="0" smtClean="0"/>
              <a:t>)</a:t>
            </a:r>
            <a:endParaRPr lang="en-US" altLang="zh-TW" sz="2400" dirty="0"/>
          </a:p>
          <a:p>
            <a:pPr marL="324000" indent="-324000"/>
            <a:r>
              <a:rPr lang="zh-TW" altLang="en-US" sz="2400" dirty="0"/>
              <a:t>原理：當超音波感測器</a:t>
            </a:r>
            <a:r>
              <a:rPr lang="en-US" altLang="zh-TW" sz="2400" dirty="0"/>
              <a:t>1</a:t>
            </a:r>
            <a:r>
              <a:rPr lang="zh-TW" altLang="en-US" sz="2400" dirty="0"/>
              <a:t>，偵測到距離小於</a:t>
            </a:r>
            <a:r>
              <a:rPr lang="en-US" altLang="zh-TW" sz="2400" dirty="0"/>
              <a:t>20</a:t>
            </a:r>
            <a:r>
              <a:rPr lang="zh-TW" altLang="en-US" sz="2400" dirty="0"/>
              <a:t>公分</a:t>
            </a:r>
            <a:r>
              <a:rPr lang="en-US" altLang="zh-TW" sz="2400" dirty="0"/>
              <a:t>(</a:t>
            </a:r>
            <a:r>
              <a:rPr lang="zh-TW" altLang="en-US" sz="2400" dirty="0"/>
              <a:t>舉例</a:t>
            </a:r>
            <a:r>
              <a:rPr lang="en-US" altLang="zh-TW" sz="2400" dirty="0"/>
              <a:t>)</a:t>
            </a:r>
            <a:r>
              <a:rPr lang="zh-TW" altLang="en-US" sz="2400" dirty="0"/>
              <a:t>，則</a:t>
            </a:r>
            <a:r>
              <a:rPr lang="zh-TW" altLang="en-US" sz="2400" dirty="0">
                <a:solidFill>
                  <a:srgbClr val="FF0000"/>
                </a:solidFill>
              </a:rPr>
              <a:t>開始</a:t>
            </a:r>
            <a:r>
              <a:rPr lang="zh-TW" altLang="en-US" sz="2400" dirty="0"/>
              <a:t>計時。</a:t>
            </a:r>
            <a:r>
              <a:rPr lang="en-US" altLang="zh-TW" sz="2400" dirty="0"/>
              <a:t/>
            </a:r>
            <a:br>
              <a:rPr lang="en-US" altLang="zh-TW" sz="2400" dirty="0"/>
            </a:br>
            <a:r>
              <a:rPr lang="zh-TW" altLang="en-US" sz="2400" dirty="0"/>
              <a:t>          </a:t>
            </a:r>
            <a:r>
              <a:rPr lang="zh-TW" altLang="en-US" sz="2400" dirty="0" smtClean="0"/>
              <a:t>當</a:t>
            </a:r>
            <a:r>
              <a:rPr lang="zh-TW" altLang="en-US" sz="2400" dirty="0"/>
              <a:t>超音波感測器</a:t>
            </a:r>
            <a:r>
              <a:rPr lang="en-US" altLang="zh-TW" sz="2400" dirty="0"/>
              <a:t>2</a:t>
            </a:r>
            <a:r>
              <a:rPr lang="zh-TW" altLang="en-US" sz="2400" dirty="0" smtClean="0"/>
              <a:t>，</a:t>
            </a:r>
            <a:r>
              <a:rPr lang="zh-TW" altLang="en-US" sz="2400" dirty="0"/>
              <a:t>偵測到距離小於</a:t>
            </a:r>
            <a:r>
              <a:rPr lang="en-US" altLang="zh-TW" sz="2400" dirty="0"/>
              <a:t>20</a:t>
            </a:r>
            <a:r>
              <a:rPr lang="zh-TW" altLang="en-US" sz="2400" dirty="0"/>
              <a:t>公分</a:t>
            </a:r>
            <a:r>
              <a:rPr lang="en-US" altLang="zh-TW" sz="2400" dirty="0"/>
              <a:t>(</a:t>
            </a:r>
            <a:r>
              <a:rPr lang="zh-TW" altLang="en-US" sz="2400" dirty="0"/>
              <a:t>舉例</a:t>
            </a:r>
            <a:r>
              <a:rPr lang="en-US" altLang="zh-TW" sz="2400" dirty="0"/>
              <a:t>)</a:t>
            </a:r>
            <a:r>
              <a:rPr lang="zh-TW" altLang="en-US" sz="2400" dirty="0"/>
              <a:t>，</a:t>
            </a:r>
            <a:r>
              <a:rPr lang="zh-TW" altLang="en-US" sz="2400" dirty="0" smtClean="0"/>
              <a:t>則</a:t>
            </a:r>
            <a:r>
              <a:rPr lang="zh-TW" altLang="en-US" sz="2400" dirty="0" smtClean="0">
                <a:solidFill>
                  <a:srgbClr val="FF0000"/>
                </a:solidFill>
              </a:rPr>
              <a:t>結束</a:t>
            </a:r>
            <a:r>
              <a:rPr lang="zh-TW" altLang="en-US" sz="2400" dirty="0" smtClean="0"/>
              <a:t>計時</a:t>
            </a:r>
            <a:r>
              <a:rPr lang="zh-TW" altLang="en-US" sz="2400" dirty="0"/>
              <a:t>。</a:t>
            </a:r>
            <a:r>
              <a:rPr lang="en-US" altLang="zh-TW" sz="2400" dirty="0"/>
              <a:t/>
            </a:r>
            <a:br>
              <a:rPr lang="en-US" altLang="zh-TW" sz="2400" dirty="0"/>
            </a:br>
            <a:endParaRPr lang="zh-TW" altLang="en-US" sz="2400" dirty="0"/>
          </a:p>
        </p:txBody>
      </p:sp>
      <p:grpSp>
        <p:nvGrpSpPr>
          <p:cNvPr id="13" name="群組 12"/>
          <p:cNvGrpSpPr/>
          <p:nvPr/>
        </p:nvGrpSpPr>
        <p:grpSpPr>
          <a:xfrm>
            <a:off x="2591683" y="3158066"/>
            <a:ext cx="4767970" cy="3564467"/>
            <a:chOff x="3471334" y="2625652"/>
            <a:chExt cx="5445303" cy="4232348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19582" y="4818372"/>
              <a:ext cx="1320361" cy="668867"/>
            </a:xfrm>
            <a:prstGeom prst="rect">
              <a:avLst/>
            </a:prstGeom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4148028" y="4864939"/>
              <a:ext cx="1320361" cy="668867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3028477" y="3948043"/>
              <a:ext cx="1647619" cy="761905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7711875" y="5653238"/>
              <a:ext cx="1647619" cy="761905"/>
            </a:xfrm>
            <a:prstGeom prst="rect">
              <a:avLst/>
            </a:prstGeom>
          </p:spPr>
        </p:pic>
        <p:sp>
          <p:nvSpPr>
            <p:cNvPr id="8" name="文字方塊 7"/>
            <p:cNvSpPr txBox="1"/>
            <p:nvPr/>
          </p:nvSpPr>
          <p:spPr>
            <a:xfrm>
              <a:off x="6444980" y="4337462"/>
              <a:ext cx="1691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超音波感應器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167276" y="4328995"/>
              <a:ext cx="1691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超音波感應器</a:t>
              </a:r>
              <a:r>
                <a:rPr lang="en-US" altLang="zh-TW" dirty="0" smtClean="0"/>
                <a:t>2</a:t>
              </a:r>
              <a:endParaRPr lang="zh-TW" altLang="en-US" dirty="0"/>
            </a:p>
          </p:txBody>
        </p:sp>
        <p:sp>
          <p:nvSpPr>
            <p:cNvPr id="12" name="手繪多邊形 11"/>
            <p:cNvSpPr/>
            <p:nvPr/>
          </p:nvSpPr>
          <p:spPr>
            <a:xfrm>
              <a:off x="3945467" y="2625652"/>
              <a:ext cx="4656666" cy="2428948"/>
            </a:xfrm>
            <a:custGeom>
              <a:avLst/>
              <a:gdLst>
                <a:gd name="connsiteX0" fmla="*/ 4478866 w 4478866"/>
                <a:gd name="connsiteY0" fmla="*/ 2544461 h 2544461"/>
                <a:gd name="connsiteX1" fmla="*/ 2362200 w 4478866"/>
                <a:gd name="connsiteY1" fmla="*/ 63728 h 2544461"/>
                <a:gd name="connsiteX2" fmla="*/ 0 w 4478866"/>
                <a:gd name="connsiteY2" fmla="*/ 978128 h 2544461"/>
                <a:gd name="connsiteX0" fmla="*/ 4478866 w 4478866"/>
                <a:gd name="connsiteY0" fmla="*/ 2550416 h 2550416"/>
                <a:gd name="connsiteX1" fmla="*/ 2362200 w 4478866"/>
                <a:gd name="connsiteY1" fmla="*/ 69683 h 2550416"/>
                <a:gd name="connsiteX2" fmla="*/ 0 w 4478866"/>
                <a:gd name="connsiteY2" fmla="*/ 984083 h 2550416"/>
                <a:gd name="connsiteX0" fmla="*/ 4478866 w 4480750"/>
                <a:gd name="connsiteY0" fmla="*/ 2550416 h 2550416"/>
                <a:gd name="connsiteX1" fmla="*/ 2362200 w 4480750"/>
                <a:gd name="connsiteY1" fmla="*/ 69683 h 2550416"/>
                <a:gd name="connsiteX2" fmla="*/ 0 w 4480750"/>
                <a:gd name="connsiteY2" fmla="*/ 984083 h 2550416"/>
                <a:gd name="connsiteX0" fmla="*/ 4478866 w 4480750"/>
                <a:gd name="connsiteY0" fmla="*/ 2535669 h 2535669"/>
                <a:gd name="connsiteX1" fmla="*/ 2362200 w 4480750"/>
                <a:gd name="connsiteY1" fmla="*/ 54936 h 2535669"/>
                <a:gd name="connsiteX2" fmla="*/ 0 w 4480750"/>
                <a:gd name="connsiteY2" fmla="*/ 969336 h 2535669"/>
                <a:gd name="connsiteX0" fmla="*/ 4656666 w 4657233"/>
                <a:gd name="connsiteY0" fmla="*/ 2583897 h 2583897"/>
                <a:gd name="connsiteX1" fmla="*/ 2362200 w 4657233"/>
                <a:gd name="connsiteY1" fmla="*/ 52364 h 2583897"/>
                <a:gd name="connsiteX2" fmla="*/ 0 w 4657233"/>
                <a:gd name="connsiteY2" fmla="*/ 966764 h 2583897"/>
                <a:gd name="connsiteX0" fmla="*/ 4656666 w 4656666"/>
                <a:gd name="connsiteY0" fmla="*/ 2583897 h 2583897"/>
                <a:gd name="connsiteX1" fmla="*/ 2362200 w 4656666"/>
                <a:gd name="connsiteY1" fmla="*/ 52364 h 2583897"/>
                <a:gd name="connsiteX2" fmla="*/ 0 w 4656666"/>
                <a:gd name="connsiteY2" fmla="*/ 966764 h 2583897"/>
                <a:gd name="connsiteX0" fmla="*/ 4656666 w 4656666"/>
                <a:gd name="connsiteY0" fmla="*/ 2555975 h 2555975"/>
                <a:gd name="connsiteX1" fmla="*/ 2362200 w 4656666"/>
                <a:gd name="connsiteY1" fmla="*/ 24442 h 2555975"/>
                <a:gd name="connsiteX2" fmla="*/ 0 w 4656666"/>
                <a:gd name="connsiteY2" fmla="*/ 938842 h 2555975"/>
                <a:gd name="connsiteX0" fmla="*/ 4656666 w 4656666"/>
                <a:gd name="connsiteY0" fmla="*/ 2384330 h 2384330"/>
                <a:gd name="connsiteX1" fmla="*/ 2472267 w 4656666"/>
                <a:gd name="connsiteY1" fmla="*/ 30597 h 2384330"/>
                <a:gd name="connsiteX2" fmla="*/ 0 w 4656666"/>
                <a:gd name="connsiteY2" fmla="*/ 767197 h 2384330"/>
                <a:gd name="connsiteX0" fmla="*/ 4656666 w 4656666"/>
                <a:gd name="connsiteY0" fmla="*/ 2410841 h 2410841"/>
                <a:gd name="connsiteX1" fmla="*/ 2472267 w 4656666"/>
                <a:gd name="connsiteY1" fmla="*/ 57108 h 2410841"/>
                <a:gd name="connsiteX2" fmla="*/ 0 w 4656666"/>
                <a:gd name="connsiteY2" fmla="*/ 793708 h 2410841"/>
                <a:gd name="connsiteX0" fmla="*/ 4656666 w 4656666"/>
                <a:gd name="connsiteY0" fmla="*/ 2428948 h 2428948"/>
                <a:gd name="connsiteX1" fmla="*/ 2472267 w 4656666"/>
                <a:gd name="connsiteY1" fmla="*/ 75215 h 2428948"/>
                <a:gd name="connsiteX2" fmla="*/ 0 w 4656666"/>
                <a:gd name="connsiteY2" fmla="*/ 811815 h 2428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6666" h="2428948">
                  <a:moveTo>
                    <a:pt x="4656666" y="2428948"/>
                  </a:moveTo>
                  <a:cubicBezTo>
                    <a:pt x="4572705" y="1293709"/>
                    <a:pt x="3773311" y="327803"/>
                    <a:pt x="2472267" y="75215"/>
                  </a:cubicBezTo>
                  <a:cubicBezTo>
                    <a:pt x="1171223" y="-177373"/>
                    <a:pt x="282928" y="241021"/>
                    <a:pt x="0" y="811815"/>
                  </a:cubicBezTo>
                </a:path>
              </a:pathLst>
            </a:custGeom>
            <a:ln>
              <a:headEnd type="none" w="med" len="med"/>
              <a:tailEnd type="arrow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9994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LCD I2C</a:t>
            </a:r>
            <a:r>
              <a:rPr lang="zh-TW" altLang="en-US" dirty="0" smtClean="0"/>
              <a:t>接線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8402" y="2160588"/>
            <a:ext cx="4915233" cy="3881437"/>
          </a:xfrm>
        </p:spPr>
      </p:pic>
      <p:sp>
        <p:nvSpPr>
          <p:cNvPr id="5" name="橢圓 4"/>
          <p:cNvSpPr/>
          <p:nvPr/>
        </p:nvSpPr>
        <p:spPr>
          <a:xfrm>
            <a:off x="6510867" y="5122333"/>
            <a:ext cx="1295400" cy="125306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3680268" y="1827213"/>
            <a:ext cx="1295400" cy="125306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5833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9852" y="704646"/>
            <a:ext cx="3490621" cy="6135031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3F0D80CB-7780-43F2-8C24-24F358ACFD50}"/>
              </a:ext>
            </a:extLst>
          </p:cNvPr>
          <p:cNvSpPr txBox="1">
            <a:spLocks/>
          </p:cNvSpPr>
          <p:nvPr/>
        </p:nvSpPr>
        <p:spPr>
          <a:xfrm>
            <a:off x="944934" y="415550"/>
            <a:ext cx="2870199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僅供參考：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719666" y="3996495"/>
            <a:ext cx="447430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Arduino</a:t>
            </a:r>
            <a:r>
              <a:rPr lang="zh-TW" altLang="en-US" dirty="0" smtClean="0"/>
              <a:t>啟動後立即計時，</a:t>
            </a:r>
            <a:endParaRPr lang="en-US" altLang="zh-TW" dirty="0" smtClean="0"/>
          </a:p>
          <a:p>
            <a:r>
              <a:rPr lang="zh-TW" altLang="en-US" dirty="0" smtClean="0"/>
              <a:t>當超音波感測器</a:t>
            </a:r>
            <a:r>
              <a:rPr lang="en-US" altLang="zh-TW" dirty="0" smtClean="0"/>
              <a:t>1</a:t>
            </a:r>
            <a:r>
              <a:rPr lang="zh-TW" altLang="en-US" dirty="0" smtClean="0"/>
              <a:t>偵測到距離小於</a:t>
            </a:r>
            <a:r>
              <a:rPr lang="en-US" altLang="zh-TW" dirty="0" smtClean="0"/>
              <a:t>30</a:t>
            </a:r>
            <a:r>
              <a:rPr lang="zh-TW" altLang="en-US" dirty="0" smtClean="0"/>
              <a:t>公分，</a:t>
            </a:r>
            <a:endParaRPr lang="en-US" altLang="zh-TW" dirty="0" smtClean="0"/>
          </a:p>
          <a:p>
            <a:r>
              <a:rPr lang="zh-TW" altLang="en-US" dirty="0" smtClean="0"/>
              <a:t>則記錄這時候的時間</a:t>
            </a:r>
            <a:r>
              <a:rPr lang="en-US" altLang="zh-TW" dirty="0" smtClean="0"/>
              <a:t>t1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當超音波感測</a:t>
            </a:r>
            <a:r>
              <a:rPr lang="zh-TW" altLang="en-US" dirty="0" smtClean="0"/>
              <a:t>器</a:t>
            </a:r>
            <a:r>
              <a:rPr lang="en-US" altLang="zh-TW" dirty="0" smtClean="0"/>
              <a:t>2</a:t>
            </a:r>
            <a:r>
              <a:rPr lang="zh-TW" altLang="en-US" dirty="0" smtClean="0"/>
              <a:t>偵測</a:t>
            </a:r>
            <a:r>
              <a:rPr lang="zh-TW" altLang="en-US" dirty="0"/>
              <a:t>到距離小於</a:t>
            </a:r>
            <a:r>
              <a:rPr lang="en-US" altLang="zh-TW" dirty="0"/>
              <a:t>30</a:t>
            </a:r>
            <a:r>
              <a:rPr lang="zh-TW" altLang="en-US" dirty="0"/>
              <a:t>公分，</a:t>
            </a:r>
            <a:endParaRPr lang="en-US" altLang="zh-TW" dirty="0"/>
          </a:p>
          <a:p>
            <a:r>
              <a:rPr lang="zh-TW" altLang="en-US" dirty="0" smtClean="0"/>
              <a:t>這時候的時間減去</a:t>
            </a:r>
            <a:r>
              <a:rPr lang="en-US" altLang="zh-TW" dirty="0" smtClean="0"/>
              <a:t>t1</a:t>
            </a:r>
            <a:r>
              <a:rPr lang="zh-TW" altLang="en-US" dirty="0" smtClean="0"/>
              <a:t>，則是經過的時間。</a:t>
            </a:r>
            <a:endParaRPr lang="zh-TW" altLang="en-US" dirty="0"/>
          </a:p>
        </p:txBody>
      </p:sp>
      <p:cxnSp>
        <p:nvCxnSpPr>
          <p:cNvPr id="11" name="直線單箭頭接點 10"/>
          <p:cNvCxnSpPr/>
          <p:nvPr/>
        </p:nvCxnSpPr>
        <p:spPr>
          <a:xfrm flipV="1">
            <a:off x="4889064" y="1101350"/>
            <a:ext cx="4217614" cy="33436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827" y="1575051"/>
            <a:ext cx="2305878" cy="219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26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8868" y="762000"/>
            <a:ext cx="8596668" cy="5842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雙超音波競賽</a:t>
            </a:r>
            <a:r>
              <a:rPr lang="zh-TW" altLang="en-US" dirty="0" smtClean="0"/>
              <a:t>計時器接線圖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133" y="1629933"/>
            <a:ext cx="8024788" cy="5165625"/>
          </a:xfrm>
        </p:spPr>
      </p:pic>
      <p:sp>
        <p:nvSpPr>
          <p:cNvPr id="3" name="文字方塊 2"/>
          <p:cNvSpPr txBox="1"/>
          <p:nvPr/>
        </p:nvSpPr>
        <p:spPr>
          <a:xfrm>
            <a:off x="9124950" y="2357438"/>
            <a:ext cx="10246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GND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VCC(5V)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en-US" altLang="zh-TW" dirty="0" smtClean="0">
                <a:solidFill>
                  <a:srgbClr val="00B050"/>
                </a:solidFill>
              </a:rPr>
              <a:t>SDA</a:t>
            </a:r>
          </a:p>
          <a:p>
            <a:r>
              <a:rPr lang="en-US" altLang="zh-TW" dirty="0" smtClean="0">
                <a:solidFill>
                  <a:srgbClr val="00B050"/>
                </a:solidFill>
              </a:rPr>
              <a:t>SCL</a:t>
            </a:r>
            <a:endParaRPr lang="zh-TW" altLang="en-US" dirty="0">
              <a:solidFill>
                <a:srgbClr val="00B050"/>
              </a:solidFill>
            </a:endParaRPr>
          </a:p>
        </p:txBody>
      </p:sp>
      <p:cxnSp>
        <p:nvCxnSpPr>
          <p:cNvPr id="6" name="直線單箭頭接點 5"/>
          <p:cNvCxnSpPr/>
          <p:nvPr/>
        </p:nvCxnSpPr>
        <p:spPr>
          <a:xfrm flipH="1">
            <a:off x="8548688" y="2538413"/>
            <a:ext cx="633413" cy="1762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/>
          <p:nvPr/>
        </p:nvCxnSpPr>
        <p:spPr>
          <a:xfrm flipH="1">
            <a:off x="8372475" y="2781390"/>
            <a:ext cx="809626" cy="522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 flipH="1" flipV="1">
            <a:off x="8372475" y="2957602"/>
            <a:ext cx="809627" cy="1052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 flipV="1">
            <a:off x="8267700" y="3062817"/>
            <a:ext cx="904878" cy="3187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861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723683-3765-440C-A890-6238C0530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1520"/>
          </a:xfrm>
        </p:spPr>
        <p:txBody>
          <a:bodyPr/>
          <a:lstStyle/>
          <a:p>
            <a:r>
              <a:rPr lang="zh-TW" altLang="en-US" dirty="0" smtClean="0"/>
              <a:t>作業</a:t>
            </a:r>
            <a:r>
              <a:rPr lang="en-US" altLang="zh-TW" dirty="0" smtClean="0"/>
              <a:t>1</a:t>
            </a:r>
            <a:r>
              <a:rPr lang="zh-TW" altLang="en-US" dirty="0" smtClean="0"/>
              <a:t>：</a:t>
            </a:r>
            <a:r>
              <a:rPr lang="zh-TW" altLang="en-US" dirty="0"/>
              <a:t>雙超音波競賽計時器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101C5B-F73B-4574-89A4-15E5FC007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4827"/>
            <a:ext cx="8596668" cy="1117877"/>
          </a:xfrm>
        </p:spPr>
        <p:txBody>
          <a:bodyPr/>
          <a:lstStyle/>
          <a:p>
            <a:r>
              <a:rPr lang="zh-TW" altLang="en-US" sz="2800" dirty="0" smtClean="0"/>
              <a:t>目前超音波有那些缺點？</a:t>
            </a:r>
            <a:endParaRPr lang="en-US" altLang="zh-TW" sz="2800" dirty="0" smtClean="0"/>
          </a:p>
          <a:p>
            <a:r>
              <a:rPr lang="zh-TW" altLang="en-US" sz="2800" dirty="0" smtClean="0"/>
              <a:t>該如何改進</a:t>
            </a:r>
            <a:r>
              <a:rPr lang="zh-TW" altLang="en-US" sz="2800" dirty="0"/>
              <a:t>？</a:t>
            </a:r>
            <a:endParaRPr lang="en-US" altLang="zh-TW" sz="28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B5723683-3765-440C-A890-6238C0530EED}"/>
              </a:ext>
            </a:extLst>
          </p:cNvPr>
          <p:cNvSpPr txBox="1">
            <a:spLocks/>
          </p:cNvSpPr>
          <p:nvPr/>
        </p:nvSpPr>
        <p:spPr>
          <a:xfrm>
            <a:off x="677334" y="3429794"/>
            <a:ext cx="8596668" cy="7315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/>
              <a:t>作業</a:t>
            </a:r>
            <a:r>
              <a:rPr lang="en-US" altLang="zh-TW" dirty="0" smtClean="0"/>
              <a:t>2</a:t>
            </a:r>
            <a:r>
              <a:rPr lang="zh-TW" altLang="en-US" dirty="0" smtClean="0"/>
              <a:t>：</a:t>
            </a:r>
            <a:r>
              <a:rPr lang="zh-TW" altLang="en-US" dirty="0"/>
              <a:t>單</a:t>
            </a:r>
            <a:r>
              <a:rPr lang="zh-TW" altLang="en-US" dirty="0" smtClean="0"/>
              <a:t>超音波競賽計時器</a:t>
            </a:r>
            <a:endParaRPr lang="zh-TW" altLang="en-US" dirty="0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2B101C5B-F73B-4574-89A4-15E5FC007B1D}"/>
              </a:ext>
            </a:extLst>
          </p:cNvPr>
          <p:cNvSpPr txBox="1">
            <a:spLocks/>
          </p:cNvSpPr>
          <p:nvPr/>
        </p:nvSpPr>
        <p:spPr>
          <a:xfrm>
            <a:off x="677334" y="4185021"/>
            <a:ext cx="8596668" cy="11178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/>
              <a:t>只用</a:t>
            </a:r>
            <a:r>
              <a:rPr lang="en-US" altLang="zh-TW" sz="2800" dirty="0" smtClean="0"/>
              <a:t>1</a:t>
            </a:r>
            <a:r>
              <a:rPr lang="zh-TW" altLang="en-US" sz="2800" dirty="0" smtClean="0"/>
              <a:t>個超音波感測器，該如何取得通過時間？</a:t>
            </a:r>
            <a:endParaRPr lang="en-US" altLang="zh-TW" sz="2800" dirty="0"/>
          </a:p>
        </p:txBody>
      </p:sp>
    </p:spTree>
    <p:extLst>
      <p:ext uri="{BB962C8B-B14F-4D97-AF65-F5344CB8AC3E}">
        <p14:creationId xmlns:p14="http://schemas.microsoft.com/office/powerpoint/2010/main" val="2289798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8669" y="516294"/>
            <a:ext cx="4721290" cy="1293846"/>
          </a:xfrm>
        </p:spPr>
        <p:txBody>
          <a:bodyPr>
            <a:normAutofit/>
          </a:bodyPr>
          <a:lstStyle/>
          <a:p>
            <a:r>
              <a:rPr lang="en-US" altLang="zh-TW" sz="2400" dirty="0" smtClean="0">
                <a:solidFill>
                  <a:schemeClr val="tx1"/>
                </a:solidFill>
              </a:rPr>
              <a:t>X</a:t>
            </a:r>
            <a:r>
              <a:rPr lang="zh-TW" altLang="en-US" sz="2400" dirty="0" smtClean="0">
                <a:solidFill>
                  <a:schemeClr val="tx1"/>
                </a:solidFill>
              </a:rPr>
              <a:t>是檢查碼，</a:t>
            </a:r>
            <a:r>
              <a:rPr lang="en-US" altLang="zh-TW" sz="2400" dirty="0" smtClean="0">
                <a:solidFill>
                  <a:schemeClr val="tx1"/>
                </a:solidFill>
              </a:rPr>
              <a:t/>
            </a:r>
            <a:br>
              <a:rPr lang="en-US" altLang="zh-TW" sz="2400" dirty="0" smtClean="0">
                <a:solidFill>
                  <a:schemeClr val="tx1"/>
                </a:solidFill>
              </a:rPr>
            </a:br>
            <a:r>
              <a:rPr lang="zh-TW" altLang="en-US" sz="2400" dirty="0" smtClean="0">
                <a:solidFill>
                  <a:schemeClr val="tx1"/>
                </a:solidFill>
              </a:rPr>
              <a:t>預設</a:t>
            </a:r>
            <a:r>
              <a:rPr lang="en-US" altLang="zh-TW" sz="2400" dirty="0" smtClean="0">
                <a:solidFill>
                  <a:schemeClr val="tx1"/>
                </a:solidFill>
              </a:rPr>
              <a:t>0</a:t>
            </a:r>
            <a:r>
              <a:rPr lang="zh-TW" altLang="en-US" sz="2400" dirty="0" smtClean="0">
                <a:solidFill>
                  <a:schemeClr val="tx1"/>
                </a:solidFill>
              </a:rPr>
              <a:t>表示小車尚未進入，</a:t>
            </a:r>
            <a:r>
              <a:rPr lang="en-US" altLang="zh-TW" sz="2400" dirty="0" smtClean="0">
                <a:solidFill>
                  <a:schemeClr val="tx1"/>
                </a:solidFill>
              </a:rPr>
              <a:t/>
            </a:r>
            <a:br>
              <a:rPr lang="en-US" altLang="zh-TW" sz="2400" dirty="0" smtClean="0">
                <a:solidFill>
                  <a:schemeClr val="tx1"/>
                </a:solidFill>
              </a:rPr>
            </a:br>
            <a:r>
              <a:rPr lang="zh-TW" altLang="en-US" sz="2400" dirty="0" smtClean="0">
                <a:solidFill>
                  <a:schemeClr val="tx1"/>
                </a:solidFill>
              </a:rPr>
              <a:t>預設</a:t>
            </a:r>
            <a:r>
              <a:rPr lang="en-US" altLang="zh-TW" sz="2400" dirty="0" smtClean="0">
                <a:solidFill>
                  <a:schemeClr val="tx1"/>
                </a:solidFill>
              </a:rPr>
              <a:t>1</a:t>
            </a:r>
            <a:r>
              <a:rPr lang="zh-TW" altLang="en-US" sz="2400" dirty="0" smtClean="0">
                <a:solidFill>
                  <a:schemeClr val="tx1"/>
                </a:solidFill>
              </a:rPr>
              <a:t>表示小車已經進入。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72" y="69985"/>
            <a:ext cx="4255697" cy="6788015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5094514" y="1810140"/>
            <a:ext cx="1390262" cy="49452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7044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6979437" cy="1320800"/>
          </a:xfrm>
        </p:spPr>
        <p:txBody>
          <a:bodyPr/>
          <a:lstStyle/>
          <a:p>
            <a:r>
              <a:rPr lang="zh-TW" altLang="en-US" dirty="0"/>
              <a:t>圓點紅光雷射模組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20951" y="1932785"/>
            <a:ext cx="5763825" cy="2882096"/>
          </a:xfrm>
        </p:spPr>
        <p:txBody>
          <a:bodyPr>
            <a:noAutofit/>
          </a:bodyPr>
          <a:lstStyle/>
          <a:p>
            <a:r>
              <a:rPr lang="zh-TW" altLang="en-US" sz="2800" dirty="0"/>
              <a:t>工作電壓： </a:t>
            </a:r>
            <a:r>
              <a:rPr lang="en-US" altLang="zh-TW" sz="2800" dirty="0" smtClean="0"/>
              <a:t>5V</a:t>
            </a:r>
          </a:p>
          <a:p>
            <a:r>
              <a:rPr lang="zh-TW" altLang="en-US" sz="2800" dirty="0"/>
              <a:t>練習：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zh-TW" altLang="en-US" sz="2800" dirty="0"/>
              <a:t>當按下按鈕時，發出紅光雷射</a:t>
            </a:r>
            <a:r>
              <a:rPr lang="zh-TW" altLang="en-US" sz="2800" dirty="0" smtClean="0"/>
              <a:t>，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放開</a:t>
            </a:r>
            <a:r>
              <a:rPr lang="zh-TW" altLang="en-US" sz="2800" dirty="0"/>
              <a:t>時，停止發射。</a:t>
            </a:r>
            <a:r>
              <a:rPr lang="en-US" altLang="zh-TW" sz="2800" dirty="0"/>
              <a:t> </a:t>
            </a:r>
            <a:endParaRPr lang="zh-TW" altLang="en-US" sz="2800" dirty="0"/>
          </a:p>
          <a:p>
            <a:r>
              <a:rPr lang="zh-TW" altLang="en-US" sz="2800" dirty="0" smtClean="0"/>
              <a:t>注意：</a:t>
            </a:r>
            <a:r>
              <a:rPr lang="zh-TW" altLang="en-US" sz="2800" dirty="0" smtClean="0">
                <a:solidFill>
                  <a:srgbClr val="FF0000"/>
                </a:solidFill>
              </a:rPr>
              <a:t>紅光雷射方向不要朝人，違規者收回。</a:t>
            </a:r>
            <a:endParaRPr lang="en-US" altLang="zh-TW" sz="2800" dirty="0" smtClean="0">
              <a:solidFill>
                <a:srgbClr val="FF0000"/>
              </a:solidFill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7656771" y="1177172"/>
            <a:ext cx="2085228" cy="3323600"/>
            <a:chOff x="8871845" y="356007"/>
            <a:chExt cx="2164084" cy="3910855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02770" y="356007"/>
              <a:ext cx="1437541" cy="2778531"/>
            </a:xfrm>
            <a:prstGeom prst="rect">
              <a:avLst/>
            </a:prstGeom>
          </p:spPr>
        </p:pic>
        <p:sp>
          <p:nvSpPr>
            <p:cNvPr id="6" name="文字方塊 5"/>
            <p:cNvSpPr txBox="1"/>
            <p:nvPr/>
          </p:nvSpPr>
          <p:spPr>
            <a:xfrm>
              <a:off x="10307515" y="3620531"/>
              <a:ext cx="7284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GND</a:t>
              </a:r>
              <a:endParaRPr lang="zh-TW" altLang="en-US" dirty="0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9636027" y="3620531"/>
              <a:ext cx="728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VCC</a:t>
              </a:r>
            </a:p>
            <a:p>
              <a:r>
                <a:rPr lang="en-US" altLang="zh-TW" dirty="0" smtClean="0"/>
                <a:t>(</a:t>
              </a:r>
              <a:r>
                <a:rPr lang="en-US" altLang="zh-TW" dirty="0" smtClean="0">
                  <a:solidFill>
                    <a:srgbClr val="FF0000"/>
                  </a:solidFill>
                </a:rPr>
                <a:t>5V</a:t>
              </a:r>
              <a:r>
                <a:rPr lang="en-US" altLang="zh-TW" dirty="0" smtClean="0"/>
                <a:t>)</a:t>
              </a:r>
              <a:endParaRPr lang="zh-TW" altLang="en-US" dirty="0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8871845" y="3482030"/>
              <a:ext cx="728414" cy="434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Out</a:t>
              </a:r>
            </a:p>
          </p:txBody>
        </p:sp>
        <p:cxnSp>
          <p:nvCxnSpPr>
            <p:cNvPr id="10" name="直線單箭頭接點 9"/>
            <p:cNvCxnSpPr/>
            <p:nvPr/>
          </p:nvCxnSpPr>
          <p:spPr>
            <a:xfrm flipH="1">
              <a:off x="9962284" y="2990139"/>
              <a:ext cx="20844" cy="63039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單箭頭接點 11"/>
            <p:cNvCxnSpPr>
              <a:endCxn id="6" idx="0"/>
            </p:cNvCxnSpPr>
            <p:nvPr/>
          </p:nvCxnSpPr>
          <p:spPr>
            <a:xfrm>
              <a:off x="10231317" y="2987691"/>
              <a:ext cx="440405" cy="63284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單箭頭接點 14"/>
            <p:cNvCxnSpPr/>
            <p:nvPr/>
          </p:nvCxnSpPr>
          <p:spPr>
            <a:xfrm flipH="1">
              <a:off x="9309770" y="3062339"/>
              <a:ext cx="461079" cy="52606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4223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5995" y="730898"/>
            <a:ext cx="5116976" cy="78999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按鈕發射紅</a:t>
            </a:r>
            <a:r>
              <a:rPr lang="zh-TW" altLang="en-US" dirty="0"/>
              <a:t>光雷射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2734" y="2819560"/>
            <a:ext cx="4076700" cy="3209925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834" y="609600"/>
            <a:ext cx="6754168" cy="6134956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883498445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1982</TotalTime>
  <Words>368</Words>
  <Application>Microsoft Office PowerPoint</Application>
  <PresentationFormat>寬螢幕</PresentationFormat>
  <Paragraphs>44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微軟正黑體</vt:lpstr>
      <vt:lpstr>Arial</vt:lpstr>
      <vt:lpstr>Trebuchet MS</vt:lpstr>
      <vt:lpstr>Wingdings 3</vt:lpstr>
      <vt:lpstr>多面向</vt:lpstr>
      <vt:lpstr>108創造力資優</vt:lpstr>
      <vt:lpstr>練習：雙超音波競賽計時器</vt:lpstr>
      <vt:lpstr>LCD I2C接線</vt:lpstr>
      <vt:lpstr>PowerPoint 簡報</vt:lpstr>
      <vt:lpstr>雙超音波競賽計時器接線圖</vt:lpstr>
      <vt:lpstr>作業1：雙超音波競賽計時器</vt:lpstr>
      <vt:lpstr>X是檢查碼， 預設0表示小車尚未進入， 預設1表示小車已經進入。</vt:lpstr>
      <vt:lpstr>圓點紅光雷射模組</vt:lpstr>
      <vt:lpstr>按鈕發射紅光雷射</vt:lpstr>
      <vt:lpstr>霍爾感應器(Hall sensor)</vt:lpstr>
      <vt:lpstr>紅點雷射防盜器+ 有源蜂鳴器</vt:lpstr>
      <vt:lpstr>紅點雷射防盜器+ 有源蜂鳴器</vt:lpstr>
      <vt:lpstr>暑假作業-防盜箱2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科丁計畫</dc:title>
  <dc:creator>htaes2016</dc:creator>
  <cp:lastModifiedBy>Daygo</cp:lastModifiedBy>
  <cp:revision>214</cp:revision>
  <cp:lastPrinted>2019-09-07T03:15:00Z</cp:lastPrinted>
  <dcterms:created xsi:type="dcterms:W3CDTF">2018-04-08T15:47:15Z</dcterms:created>
  <dcterms:modified xsi:type="dcterms:W3CDTF">2020-09-18T16:09:57Z</dcterms:modified>
</cp:coreProperties>
</file>