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58" r:id="rId8"/>
    <p:sldId id="287" r:id="rId9"/>
    <p:sldId id="288" r:id="rId10"/>
    <p:sldId id="259" r:id="rId11"/>
    <p:sldId id="260" r:id="rId12"/>
    <p:sldId id="261" r:id="rId13"/>
    <p:sldId id="266" r:id="rId14"/>
    <p:sldId id="267" r:id="rId15"/>
    <p:sldId id="268" r:id="rId16"/>
    <p:sldId id="272" r:id="rId17"/>
    <p:sldId id="273" r:id="rId18"/>
    <p:sldId id="274" r:id="rId19"/>
    <p:sldId id="275" r:id="rId20"/>
    <p:sldId id="269" r:id="rId21"/>
    <p:sldId id="270" r:id="rId22"/>
    <p:sldId id="271" r:id="rId23"/>
    <p:sldId id="276" r:id="rId24"/>
    <p:sldId id="277" r:id="rId25"/>
    <p:sldId id="278" r:id="rId26"/>
    <p:sldId id="279" r:id="rId27"/>
    <p:sldId id="284" r:id="rId28"/>
    <p:sldId id="283" r:id="rId29"/>
    <p:sldId id="285" r:id="rId30"/>
    <p:sldId id="280" r:id="rId31"/>
    <p:sldId id="281" r:id="rId32"/>
    <p:sldId id="282" r:id="rId33"/>
    <p:sldId id="28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Ly1mz0IUP0" TargetMode="External"/><Relationship Id="rId3" Type="http://schemas.openxmlformats.org/officeDocument/2006/relationships/hyperlink" Target="https://youtu.be/SByymar3bds" TargetMode="External"/><Relationship Id="rId7" Type="http://schemas.openxmlformats.org/officeDocument/2006/relationships/hyperlink" Target="https://www.youtube.com/watch?v=CWwee62DW3U" TargetMode="External"/><Relationship Id="rId2" Type="http://schemas.openxmlformats.org/officeDocument/2006/relationships/hyperlink" Target="https://www.youtube.com/playlist?list=PL9A7C183D5B9FF6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sWYFaPDHCqs" TargetMode="External"/><Relationship Id="rId5" Type="http://schemas.openxmlformats.org/officeDocument/2006/relationships/hyperlink" Target="https://youtu.be/zCt_MzsnIUk" TargetMode="External"/><Relationship Id="rId4" Type="http://schemas.openxmlformats.org/officeDocument/2006/relationships/hyperlink" Target="https://youtu.be/qRgWttqFKu8" TargetMode="External"/><Relationship Id="rId9" Type="http://schemas.openxmlformats.org/officeDocument/2006/relationships/hyperlink" Target="https://www.youtube.com/watch?v=bHLgSfxz6bQ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cdn.kittenbot.cn/win/Kittenblock%20Setup%201.8.3.ex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r>
              <a:rPr lang="zh-TW" altLang="en-US" dirty="0"/>
              <a:t>新泰創資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2020.3.14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5197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1505"/>
          </a:xfrm>
        </p:spPr>
        <p:txBody>
          <a:bodyPr/>
          <a:lstStyle/>
          <a:p>
            <a:r>
              <a:rPr lang="en-US" altLang="zh-TW" dirty="0" err="1"/>
              <a:t>Kittenblock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64" y="1728744"/>
            <a:ext cx="11616691" cy="124528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74" y="3730788"/>
            <a:ext cx="11616691" cy="1226607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10826153" y="1749769"/>
            <a:ext cx="1022495" cy="714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0178221" y="1097573"/>
            <a:ext cx="1667444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可更新至</a:t>
            </a:r>
            <a:r>
              <a:rPr lang="en-US" altLang="zh-TW" dirty="0"/>
              <a:t>1.84z</a:t>
            </a:r>
            <a:endParaRPr lang="zh-TW" altLang="en-US" dirty="0"/>
          </a:p>
        </p:txBody>
      </p:sp>
      <p:cxnSp>
        <p:nvCxnSpPr>
          <p:cNvPr id="9" name="直線單箭頭接點 8"/>
          <p:cNvCxnSpPr>
            <a:stCxn id="7" idx="2"/>
          </p:cNvCxnSpPr>
          <p:nvPr/>
        </p:nvCxnSpPr>
        <p:spPr>
          <a:xfrm>
            <a:off x="11011943" y="1466905"/>
            <a:ext cx="168674" cy="6276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10626619" y="3301329"/>
            <a:ext cx="1107996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更新完成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677334" y="5525193"/>
            <a:ext cx="7955280" cy="9615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dirty="0">
                <a:solidFill>
                  <a:srgbClr val="FF0000"/>
                </a:solidFill>
              </a:rPr>
              <a:t>更新至</a:t>
            </a:r>
            <a:r>
              <a:rPr lang="en-US" altLang="zh-TW" sz="2800" dirty="0">
                <a:solidFill>
                  <a:srgbClr val="FF0000"/>
                </a:solidFill>
              </a:rPr>
              <a:t>1.84z</a:t>
            </a:r>
            <a:r>
              <a:rPr lang="zh-TW" altLang="en-US" sz="2800" dirty="0">
                <a:solidFill>
                  <a:srgbClr val="FF0000"/>
                </a:solidFill>
              </a:rPr>
              <a:t>後仍可能出現更</a:t>
            </a:r>
            <a:r>
              <a:rPr lang="en-US" altLang="zh-TW" sz="2800" dirty="0">
                <a:solidFill>
                  <a:srgbClr val="FF0000"/>
                </a:solidFill>
              </a:rPr>
              <a:t>(</a:t>
            </a:r>
            <a:r>
              <a:rPr lang="zh-TW" altLang="en-US" sz="2800" dirty="0">
                <a:solidFill>
                  <a:srgbClr val="FF0000"/>
                </a:solidFill>
              </a:rPr>
              <a:t>ㄍㄥˋ</a:t>
            </a:r>
            <a:r>
              <a:rPr lang="en-US" altLang="zh-TW" sz="2800" dirty="0">
                <a:solidFill>
                  <a:srgbClr val="FF0000"/>
                </a:solidFill>
              </a:rPr>
              <a:t>)</a:t>
            </a:r>
            <a:r>
              <a:rPr lang="zh-TW" altLang="en-US" sz="2800" dirty="0">
                <a:solidFill>
                  <a:srgbClr val="FF0000"/>
                </a:solidFill>
              </a:rPr>
              <a:t>新的</a:t>
            </a:r>
            <a:r>
              <a:rPr lang="en-US" altLang="zh-TW" sz="2800" dirty="0">
                <a:solidFill>
                  <a:srgbClr val="FF0000"/>
                </a:solidFill>
              </a:rPr>
              <a:t>1.84z</a:t>
            </a:r>
            <a:r>
              <a:rPr lang="zh-TW" altLang="en-US" sz="2800" dirty="0">
                <a:solidFill>
                  <a:srgbClr val="FF0000"/>
                </a:solidFill>
              </a:rPr>
              <a:t>，</a:t>
            </a:r>
            <a:endParaRPr lang="en-US" altLang="zh-TW" sz="2800" dirty="0">
              <a:solidFill>
                <a:srgbClr val="FF0000"/>
              </a:solidFill>
            </a:endParaRPr>
          </a:p>
          <a:p>
            <a:r>
              <a:rPr lang="zh-TW" altLang="en-US" sz="2800" dirty="0">
                <a:solidFill>
                  <a:srgbClr val="FF0000"/>
                </a:solidFill>
              </a:rPr>
              <a:t>若無使用上的問題可以不用更新。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82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999453"/>
            <a:ext cx="10815778" cy="585854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501534"/>
            <a:ext cx="8596668" cy="497919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未選定硬體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541" y="1347742"/>
            <a:ext cx="1150486" cy="17944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673" y="2936691"/>
            <a:ext cx="2576945" cy="32478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523702" y="4314305"/>
            <a:ext cx="656705" cy="17955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7332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290945"/>
            <a:ext cx="4376804" cy="757465"/>
          </a:xfrm>
        </p:spPr>
        <p:txBody>
          <a:bodyPr>
            <a:normAutofit/>
          </a:bodyPr>
          <a:lstStyle/>
          <a:p>
            <a:r>
              <a:rPr lang="zh-TW" altLang="en-US" dirty="0"/>
              <a:t>已選定硬體</a:t>
            </a:r>
            <a:r>
              <a:rPr lang="en-US" altLang="zh-TW" dirty="0"/>
              <a:t>(</a:t>
            </a:r>
            <a:r>
              <a:rPr lang="zh-TW" altLang="en-US" dirty="0"/>
              <a:t>未連接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201" y="1048410"/>
            <a:ext cx="8792708" cy="580959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1598201" y="1180406"/>
            <a:ext cx="1136686" cy="4945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949440" y="2080952"/>
            <a:ext cx="698269" cy="4945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265347" y="696877"/>
            <a:ext cx="1778162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設定翻譯</a:t>
            </a:r>
            <a:r>
              <a:rPr lang="en-US" altLang="zh-TW" dirty="0"/>
              <a:t>(</a:t>
            </a:r>
            <a:r>
              <a:rPr lang="zh-TW" altLang="en-US" dirty="0"/>
              <a:t>編譯</a:t>
            </a:r>
            <a:r>
              <a:rPr lang="en-US" altLang="zh-TW" dirty="0"/>
              <a:t>)</a:t>
            </a:r>
            <a:endParaRPr lang="zh-TW" altLang="en-US" dirty="0"/>
          </a:p>
        </p:txBody>
      </p:sp>
      <p:cxnSp>
        <p:nvCxnSpPr>
          <p:cNvPr id="9" name="直線單箭頭接點 8"/>
          <p:cNvCxnSpPr/>
          <p:nvPr/>
        </p:nvCxnSpPr>
        <p:spPr>
          <a:xfrm>
            <a:off x="6819345" y="1041271"/>
            <a:ext cx="479229" cy="12114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/>
          <p:cNvSpPr/>
          <p:nvPr/>
        </p:nvSpPr>
        <p:spPr>
          <a:xfrm>
            <a:off x="9171702" y="2075405"/>
            <a:ext cx="698269" cy="4945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8487609" y="691330"/>
            <a:ext cx="2031325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/>
              <a:t>將程式上載到硬體</a:t>
            </a: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9041607" y="1035724"/>
            <a:ext cx="479229" cy="12114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圓角矩形 10"/>
          <p:cNvSpPr/>
          <p:nvPr/>
        </p:nvSpPr>
        <p:spPr>
          <a:xfrm>
            <a:off x="1470176" y="3557846"/>
            <a:ext cx="656705" cy="17955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8153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287837" cy="949567"/>
          </a:xfrm>
        </p:spPr>
        <p:txBody>
          <a:bodyPr/>
          <a:lstStyle/>
          <a:p>
            <a:r>
              <a:rPr lang="zh-TW" altLang="en-US" dirty="0"/>
              <a:t>接線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2743200"/>
            <a:ext cx="3411870" cy="227768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265" y="138524"/>
            <a:ext cx="3638095" cy="65809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209" y="188918"/>
            <a:ext cx="2990476" cy="1447619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4763193" y="482138"/>
            <a:ext cx="1512916" cy="4738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10018375" y="536701"/>
            <a:ext cx="1512916" cy="4738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594" y="1704558"/>
            <a:ext cx="3172224" cy="2503724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10648604" y="2160589"/>
            <a:ext cx="989214" cy="4301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10232967" y="1559167"/>
            <a:ext cx="1" cy="6014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335" y="4276303"/>
            <a:ext cx="3278356" cy="2559191"/>
          </a:xfrm>
          <a:prstGeom prst="rect">
            <a:avLst/>
          </a:prstGeom>
        </p:spPr>
      </p:pic>
      <p:sp>
        <p:nvSpPr>
          <p:cNvPr id="15" name="圓角矩形 14"/>
          <p:cNvSpPr/>
          <p:nvPr/>
        </p:nvSpPr>
        <p:spPr>
          <a:xfrm>
            <a:off x="10648604" y="6261556"/>
            <a:ext cx="989214" cy="4301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8877993" y="2302625"/>
            <a:ext cx="482138" cy="19119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10116590" y="5850169"/>
            <a:ext cx="482138" cy="19119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/>
          <p:cNvCxnSpPr/>
          <p:nvPr/>
        </p:nvCxnSpPr>
        <p:spPr>
          <a:xfrm flipH="1">
            <a:off x="10601930" y="4003926"/>
            <a:ext cx="1" cy="6014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590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3811"/>
          </a:xfrm>
        </p:spPr>
        <p:txBody>
          <a:bodyPr/>
          <a:lstStyle/>
          <a:p>
            <a:r>
              <a:rPr lang="zh-TW" altLang="en-US" dirty="0"/>
              <a:t>升級韌體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017" y="1688475"/>
            <a:ext cx="4666667" cy="173333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77334" y="4964761"/>
            <a:ext cx="9490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升級韌體做過</a:t>
            </a:r>
            <a:r>
              <a:rPr lang="en-US" altLang="zh-TW" sz="2400" dirty="0">
                <a:solidFill>
                  <a:srgbClr val="FF0000"/>
                </a:solidFill>
              </a:rPr>
              <a:t>1</a:t>
            </a:r>
            <a:r>
              <a:rPr lang="zh-TW" altLang="en-US" sz="2400" dirty="0">
                <a:solidFill>
                  <a:srgbClr val="FF0000"/>
                </a:solidFill>
              </a:rPr>
              <a:t>次就不用再升級，除非安裝過其他韌體，如</a:t>
            </a:r>
            <a:r>
              <a:rPr lang="en-US" altLang="zh-TW" sz="2400" dirty="0" err="1">
                <a:solidFill>
                  <a:srgbClr val="FF0000"/>
                </a:solidFill>
              </a:rPr>
              <a:t>Mblock</a:t>
            </a:r>
            <a:r>
              <a:rPr lang="zh-TW" altLang="en-US" sz="2400" dirty="0">
                <a:solidFill>
                  <a:srgbClr val="FF0000"/>
                </a:solidFill>
              </a:rPr>
              <a:t>、</a:t>
            </a:r>
            <a:r>
              <a:rPr lang="en-US" altLang="zh-TW" sz="2400" dirty="0" err="1">
                <a:solidFill>
                  <a:srgbClr val="FF0000"/>
                </a:solidFill>
              </a:rPr>
              <a:t>Wfduino</a:t>
            </a:r>
            <a:r>
              <a:rPr lang="zh-TW" altLang="en-US" sz="2400" dirty="0">
                <a:solidFill>
                  <a:srgbClr val="FF0000"/>
                </a:solidFill>
              </a:rPr>
              <a:t>、</a:t>
            </a:r>
            <a:r>
              <a:rPr lang="en-US" altLang="zh-TW" sz="2400" dirty="0">
                <a:solidFill>
                  <a:srgbClr val="FF0000"/>
                </a:solidFill>
              </a:rPr>
              <a:t>Transformer</a:t>
            </a:r>
            <a:r>
              <a:rPr lang="zh-TW" altLang="en-US" sz="2400" dirty="0">
                <a:solidFill>
                  <a:srgbClr val="FF0000"/>
                </a:solidFill>
              </a:rPr>
              <a:t>等，或是有新版本的</a:t>
            </a:r>
            <a:r>
              <a:rPr lang="en-US" altLang="zh-TW" sz="2400" dirty="0" err="1">
                <a:solidFill>
                  <a:srgbClr val="FF0000"/>
                </a:solidFill>
              </a:rPr>
              <a:t>kittenblock</a:t>
            </a:r>
            <a:r>
              <a:rPr lang="zh-TW" altLang="en-US" sz="2400" dirty="0">
                <a:solidFill>
                  <a:srgbClr val="FF0000"/>
                </a:solidFill>
              </a:rPr>
              <a:t>。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3923608" y="1905687"/>
            <a:ext cx="989214" cy="10536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707" y="1787902"/>
            <a:ext cx="5190476" cy="2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44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第</a:t>
            </a:r>
            <a:r>
              <a:rPr lang="en-US" altLang="zh-TW" dirty="0"/>
              <a:t>1</a:t>
            </a:r>
            <a:r>
              <a:rPr lang="zh-TW" altLang="en-US" dirty="0"/>
              <a:t>個小程式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30" y="1356260"/>
            <a:ext cx="4295238" cy="1628571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3582785" y="1656080"/>
            <a:ext cx="789709" cy="5486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95" y="3123450"/>
            <a:ext cx="3047619" cy="357142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733" y="536533"/>
            <a:ext cx="5158782" cy="3394492"/>
          </a:xfrm>
          <a:prstGeom prst="rect">
            <a:avLst/>
          </a:prstGeom>
        </p:spPr>
      </p:pic>
      <p:cxnSp>
        <p:nvCxnSpPr>
          <p:cNvPr id="8" name="直線單箭頭接點 7"/>
          <p:cNvCxnSpPr>
            <a:stCxn id="5" idx="2"/>
          </p:cNvCxnSpPr>
          <p:nvPr/>
        </p:nvCxnSpPr>
        <p:spPr>
          <a:xfrm flipH="1">
            <a:off x="3483033" y="2204720"/>
            <a:ext cx="494607" cy="10799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V="1">
            <a:off x="3134606" y="3640975"/>
            <a:ext cx="3060200" cy="26747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圓角矩形 13"/>
          <p:cNvSpPr/>
          <p:nvPr/>
        </p:nvSpPr>
        <p:spPr>
          <a:xfrm>
            <a:off x="10079772" y="671434"/>
            <a:ext cx="789709" cy="5486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/>
          <a:srcRect b="40575"/>
          <a:stretch/>
        </p:blipFill>
        <p:spPr>
          <a:xfrm>
            <a:off x="7060878" y="3810074"/>
            <a:ext cx="4467327" cy="2952854"/>
          </a:xfrm>
          <a:prstGeom prst="rect">
            <a:avLst/>
          </a:prstGeom>
        </p:spPr>
      </p:pic>
      <p:sp>
        <p:nvSpPr>
          <p:cNvPr id="16" name="圓角矩形 15"/>
          <p:cNvSpPr/>
          <p:nvPr/>
        </p:nvSpPr>
        <p:spPr>
          <a:xfrm>
            <a:off x="10149044" y="5237120"/>
            <a:ext cx="789709" cy="8644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614610" y="5217636"/>
            <a:ext cx="789709" cy="4868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9093970" y="2011680"/>
            <a:ext cx="1055074" cy="1471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64E1BC3-8448-40B6-B011-3C7A79A49AF3}"/>
              </a:ext>
            </a:extLst>
          </p:cNvPr>
          <p:cNvSpPr txBox="1"/>
          <p:nvPr/>
        </p:nvSpPr>
        <p:spPr>
          <a:xfrm>
            <a:off x="7377042" y="3007797"/>
            <a:ext cx="2540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OFF</a:t>
            </a:r>
            <a:r>
              <a:rPr lang="zh-TW" altLang="en-US" sz="1600" dirty="0">
                <a:solidFill>
                  <a:srgbClr val="FF0000"/>
                </a:solidFill>
              </a:rPr>
              <a:t>表示</a:t>
            </a:r>
            <a:r>
              <a:rPr lang="en-US" altLang="zh-TW" sz="1600" dirty="0">
                <a:solidFill>
                  <a:srgbClr val="FF0000"/>
                </a:solidFill>
              </a:rPr>
              <a:t>LED</a:t>
            </a:r>
            <a:r>
              <a:rPr lang="zh-TW" altLang="en-US" sz="1600" dirty="0">
                <a:solidFill>
                  <a:srgbClr val="FF0000"/>
                </a:solidFill>
              </a:rPr>
              <a:t>燈亮</a:t>
            </a:r>
            <a:r>
              <a:rPr lang="en-US" altLang="zh-TW" sz="1600" dirty="0">
                <a:solidFill>
                  <a:srgbClr val="FF0000"/>
                </a:solidFill>
              </a:rPr>
              <a:t>(close)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DF7F40-AC26-4789-A86D-204058D2960E}"/>
              </a:ext>
            </a:extLst>
          </p:cNvPr>
          <p:cNvSpPr txBox="1"/>
          <p:nvPr/>
        </p:nvSpPr>
        <p:spPr>
          <a:xfrm>
            <a:off x="7377042" y="2503979"/>
            <a:ext cx="2772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ON</a:t>
            </a:r>
            <a:r>
              <a:rPr lang="zh-TW" altLang="en-US" sz="1600" dirty="0">
                <a:solidFill>
                  <a:srgbClr val="FF0000"/>
                </a:solidFill>
              </a:rPr>
              <a:t>表示</a:t>
            </a:r>
            <a:r>
              <a:rPr lang="en-US" altLang="zh-TW" sz="1600" dirty="0">
                <a:solidFill>
                  <a:srgbClr val="FF0000"/>
                </a:solidFill>
              </a:rPr>
              <a:t>LED</a:t>
            </a:r>
            <a:r>
              <a:rPr lang="zh-TW" altLang="en-US" sz="1600" dirty="0">
                <a:solidFill>
                  <a:srgbClr val="FF0000"/>
                </a:solidFill>
              </a:rPr>
              <a:t>燈不亮</a:t>
            </a:r>
            <a:r>
              <a:rPr lang="en-US" altLang="zh-TW" sz="1600" dirty="0">
                <a:solidFill>
                  <a:srgbClr val="FF0000"/>
                </a:solidFill>
              </a:rPr>
              <a:t>(open)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1C2AA00-CDFB-42E0-98A0-C80FE03FA8A5}"/>
              </a:ext>
            </a:extLst>
          </p:cNvPr>
          <p:cNvSpPr txBox="1"/>
          <p:nvPr/>
        </p:nvSpPr>
        <p:spPr>
          <a:xfrm>
            <a:off x="5503918" y="4746671"/>
            <a:ext cx="3178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將</a:t>
            </a:r>
            <a:r>
              <a:rPr lang="en-US" altLang="zh-TW" b="1" dirty="0">
                <a:solidFill>
                  <a:srgbClr val="FF0000"/>
                </a:solidFill>
              </a:rPr>
              <a:t>scratch</a:t>
            </a:r>
            <a:r>
              <a:rPr lang="zh-TW" altLang="en-US" b="1" dirty="0">
                <a:solidFill>
                  <a:srgbClr val="FF0000"/>
                </a:solidFill>
              </a:rPr>
              <a:t>編譯成</a:t>
            </a:r>
            <a:r>
              <a:rPr lang="en-US" altLang="zh-TW" b="1" dirty="0" err="1">
                <a:solidFill>
                  <a:srgbClr val="FF0000"/>
                </a:solidFill>
              </a:rPr>
              <a:t>arduino</a:t>
            </a:r>
            <a:r>
              <a:rPr lang="zh-TW" altLang="en-US" b="1" dirty="0">
                <a:solidFill>
                  <a:srgbClr val="FF0000"/>
                </a:solidFill>
              </a:rPr>
              <a:t>語言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3D3274C-5B01-49F4-A788-8E612EF1D9C7}"/>
              </a:ext>
            </a:extLst>
          </p:cNvPr>
          <p:cNvSpPr txBox="1"/>
          <p:nvPr/>
        </p:nvSpPr>
        <p:spPr>
          <a:xfrm>
            <a:off x="9670274" y="4783683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將程式上傳到</a:t>
            </a:r>
            <a:r>
              <a:rPr lang="en-US" altLang="zh-TW" b="1" dirty="0" err="1">
                <a:solidFill>
                  <a:srgbClr val="FF0000"/>
                </a:solidFill>
              </a:rPr>
              <a:t>arduino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39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數位值讀取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按鈕開關（</a:t>
            </a:r>
            <a:r>
              <a:rPr lang="en-US" altLang="zh-TW" dirty="0"/>
              <a:t>Push Button</a:t>
            </a:r>
            <a:r>
              <a:rPr lang="zh-TW" altLang="en-US" dirty="0"/>
              <a:t>）簡稱</a:t>
            </a:r>
            <a:r>
              <a:rPr lang="en-US" altLang="zh-TW" dirty="0"/>
              <a:t>PB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B96C8F5-007C-4244-B638-1807F157C48D}"/>
              </a:ext>
            </a:extLst>
          </p:cNvPr>
          <p:cNvSpPr txBox="1"/>
          <p:nvPr/>
        </p:nvSpPr>
        <p:spPr>
          <a:xfrm>
            <a:off x="385063" y="2101060"/>
            <a:ext cx="108163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800" dirty="0"/>
              <a:t>按鈕開關是一個很常見的元件，當我們進行按壓的時候，按鈕上的四隻腳部分或全部會呈現通路的情形，為了避免有短路的發生，所以我們要接一顆電阻</a:t>
            </a:r>
            <a:r>
              <a:rPr lang="en-US" altLang="zh-TW" sz="2800" dirty="0"/>
              <a:t>(100Ω)</a:t>
            </a:r>
            <a:r>
              <a:rPr lang="zh-TW" altLang="en-US" sz="2800" dirty="0"/>
              <a:t>進行保護。</a:t>
            </a:r>
          </a:p>
        </p:txBody>
      </p:sp>
      <p:pic>
        <p:nvPicPr>
          <p:cNvPr id="7" name="Picture 2" descr="https://file.inplus.tw/rock45678awe/2016/10/2016-1024-07ButtonLED/abutton-05.jpg">
            <a:extLst>
              <a:ext uri="{FF2B5EF4-FFF2-40B4-BE49-F238E27FC236}">
                <a16:creationId xmlns:a16="http://schemas.microsoft.com/office/drawing/2014/main" id="{DA399415-1320-4A46-9C3F-8CED20CBC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t="8979" r="18051" b="13391"/>
          <a:stretch/>
        </p:blipFill>
        <p:spPr bwMode="auto">
          <a:xfrm>
            <a:off x="2411671" y="4171838"/>
            <a:ext cx="1900251" cy="189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0F246A2-CBF1-425C-B6A4-700F14F4E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74" y="3873340"/>
            <a:ext cx="2018606" cy="233664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25DEDAA-EC23-4C96-9B0F-6617FF971E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69" y="4393137"/>
            <a:ext cx="980467" cy="145237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0ECE603-69A3-43B9-9AEF-B6D410CFB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306968"/>
            <a:ext cx="1440841" cy="146939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663C539-00D9-492E-B1F3-536740058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9106" y="4016520"/>
            <a:ext cx="4220225" cy="20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87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D6BD235-99FE-4A5D-9C8B-08967E13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四腳按鈕開關，對向兩兩連通，按下開關的當下四支腳互通。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8C31C31-148F-495E-8E97-E9318EEA247F}"/>
              </a:ext>
            </a:extLst>
          </p:cNvPr>
          <p:cNvGrpSpPr/>
          <p:nvPr/>
        </p:nvGrpSpPr>
        <p:grpSpPr>
          <a:xfrm>
            <a:off x="1948923" y="2398357"/>
            <a:ext cx="2577674" cy="3850043"/>
            <a:chOff x="2519265" y="3228392"/>
            <a:chExt cx="2170801" cy="341500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030B119-D501-42C6-B80F-BABC4DB8A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5855" y="3602798"/>
              <a:ext cx="1904635" cy="2704698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448A0FB-950D-4B5D-8F57-B38656F21E92}"/>
                </a:ext>
              </a:extLst>
            </p:cNvPr>
            <p:cNvSpPr/>
            <p:nvPr/>
          </p:nvSpPr>
          <p:spPr>
            <a:xfrm>
              <a:off x="2519265" y="3228392"/>
              <a:ext cx="709127" cy="3415004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57E5552-9879-47C8-BD4B-7E386F3FAB44}"/>
                </a:ext>
              </a:extLst>
            </p:cNvPr>
            <p:cNvSpPr/>
            <p:nvPr/>
          </p:nvSpPr>
          <p:spPr>
            <a:xfrm>
              <a:off x="3980939" y="3228392"/>
              <a:ext cx="709127" cy="3415004"/>
            </a:xfrm>
            <a:prstGeom prst="rect">
              <a:avLst/>
            </a:prstGeom>
            <a:noFill/>
            <a:ln w="38100" cap="flat">
              <a:solidFill>
                <a:srgbClr val="00B0F0"/>
              </a:solidFill>
              <a:prstDash val="sysDash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DEA914BC-D7EB-4940-93EF-923DEFE38B7E}"/>
              </a:ext>
            </a:extLst>
          </p:cNvPr>
          <p:cNvGrpSpPr/>
          <p:nvPr/>
        </p:nvGrpSpPr>
        <p:grpSpPr>
          <a:xfrm>
            <a:off x="5420193" y="2964390"/>
            <a:ext cx="3402596" cy="2905320"/>
            <a:chOff x="8838959" y="4142791"/>
            <a:chExt cx="4239926" cy="3620277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FB76B0A4-A443-4917-83DB-589F403D8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8959" y="4142791"/>
              <a:ext cx="4239926" cy="3620277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DF741E36-4ECF-48D4-A033-284493A48DAE}"/>
                </a:ext>
              </a:extLst>
            </p:cNvPr>
            <p:cNvCxnSpPr/>
            <p:nvPr/>
          </p:nvCxnSpPr>
          <p:spPr>
            <a:xfrm flipV="1">
              <a:off x="10133045" y="4497355"/>
              <a:ext cx="1007706" cy="363893"/>
            </a:xfrm>
            <a:prstGeom prst="line">
              <a:avLst/>
            </a:prstGeom>
            <a:noFill/>
            <a:ln w="76200" cap="flat">
              <a:solidFill>
                <a:srgbClr val="00B0F0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7954AF0F-B860-4EC7-9254-C1A77E29A267}"/>
                </a:ext>
              </a:extLst>
            </p:cNvPr>
            <p:cNvCxnSpPr/>
            <p:nvPr/>
          </p:nvCxnSpPr>
          <p:spPr>
            <a:xfrm flipV="1">
              <a:off x="9535887" y="4959221"/>
              <a:ext cx="1007706" cy="363893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383984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內容版面配置區 3">
            <a:extLst>
              <a:ext uri="{FF2B5EF4-FFF2-40B4-BE49-F238E27FC236}">
                <a16:creationId xmlns:a16="http://schemas.microsoft.com/office/drawing/2014/main" id="{33665A0A-A190-45A7-962D-EB5B14C5B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74" y="1802441"/>
            <a:ext cx="6991764" cy="49230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0AAD11-B513-4A4A-8FEC-FC49AE06B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按鈕開關接線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14A3ABF-4B1D-426B-B619-1B979EC71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346" y="609600"/>
            <a:ext cx="4210320" cy="619428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72CAFB2-FEDB-4B00-8D8F-CF3169173829}"/>
              </a:ext>
            </a:extLst>
          </p:cNvPr>
          <p:cNvSpPr txBox="1"/>
          <p:nvPr/>
        </p:nvSpPr>
        <p:spPr>
          <a:xfrm>
            <a:off x="9625571" y="378421"/>
            <a:ext cx="2960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本例接</a:t>
            </a:r>
            <a:r>
              <a:rPr lang="en-US" altLang="zh-TW" sz="2400" b="1" dirty="0">
                <a:solidFill>
                  <a:srgbClr val="FF0000"/>
                </a:solidFill>
              </a:rPr>
              <a:t>12</a:t>
            </a:r>
            <a:r>
              <a:rPr lang="zh-TW" altLang="en-US" sz="2400" b="1" dirty="0">
                <a:solidFill>
                  <a:srgbClr val="FF0000"/>
                </a:solidFill>
              </a:rPr>
              <a:t>腳位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E24DE6BC-ABC5-4413-9457-16E32469BDD4}"/>
              </a:ext>
            </a:extLst>
          </p:cNvPr>
          <p:cNvCxnSpPr>
            <a:cxnSpLocks/>
          </p:cNvCxnSpPr>
          <p:nvPr/>
        </p:nvCxnSpPr>
        <p:spPr>
          <a:xfrm flipH="1">
            <a:off x="9321310" y="608906"/>
            <a:ext cx="278206" cy="294999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6E6641D-25F3-43F4-897D-CD634B8E65AD}"/>
              </a:ext>
            </a:extLst>
          </p:cNvPr>
          <p:cNvSpPr txBox="1"/>
          <p:nvPr/>
        </p:nvSpPr>
        <p:spPr>
          <a:xfrm>
            <a:off x="9927153" y="1953342"/>
            <a:ext cx="90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FF00"/>
                </a:solidFill>
              </a:rPr>
              <a:t>GND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ACED2FB4-BC0F-4ABA-9879-AE0EB093476B}"/>
              </a:ext>
            </a:extLst>
          </p:cNvPr>
          <p:cNvCxnSpPr>
            <a:cxnSpLocks/>
          </p:cNvCxnSpPr>
          <p:nvPr/>
        </p:nvCxnSpPr>
        <p:spPr>
          <a:xfrm flipH="1">
            <a:off x="9811825" y="2468376"/>
            <a:ext cx="275452" cy="741342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C7D73859-39F6-4C31-B623-069ECE70EB47}"/>
              </a:ext>
            </a:extLst>
          </p:cNvPr>
          <p:cNvSpPr txBox="1"/>
          <p:nvPr/>
        </p:nvSpPr>
        <p:spPr>
          <a:xfrm>
            <a:off x="9347602" y="1941568"/>
            <a:ext cx="73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FF00"/>
                </a:solidFill>
              </a:rPr>
              <a:t>5V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413E3ABA-E2B6-4132-91A9-76AA2AAD1605}"/>
              </a:ext>
            </a:extLst>
          </p:cNvPr>
          <p:cNvCxnSpPr>
            <a:cxnSpLocks/>
          </p:cNvCxnSpPr>
          <p:nvPr/>
        </p:nvCxnSpPr>
        <p:spPr>
          <a:xfrm flipH="1">
            <a:off x="9599516" y="2402590"/>
            <a:ext cx="26055" cy="802626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標題 4">
            <a:extLst>
              <a:ext uri="{FF2B5EF4-FFF2-40B4-BE49-F238E27FC236}">
                <a16:creationId xmlns:a16="http://schemas.microsoft.com/office/drawing/2014/main" id="{416E17F2-9157-4A03-AF10-1AB6F2F4C1F1}"/>
              </a:ext>
            </a:extLst>
          </p:cNvPr>
          <p:cNvSpPr txBox="1">
            <a:spLocks/>
          </p:cNvSpPr>
          <p:nvPr/>
        </p:nvSpPr>
        <p:spPr>
          <a:xfrm>
            <a:off x="265274" y="4432518"/>
            <a:ext cx="2942383" cy="181588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dirty="0">
                <a:solidFill>
                  <a:schemeClr val="tx1"/>
                </a:solidFill>
                <a:latin typeface="+mj-ea"/>
              </a:rPr>
              <a:t>若是傳回值剛好相反，可將</a:t>
            </a:r>
            <a:r>
              <a:rPr lang="en-US" altLang="zh-TW" sz="2800" dirty="0">
                <a:solidFill>
                  <a:schemeClr val="tx1"/>
                </a:solidFill>
                <a:latin typeface="+mj-ea"/>
              </a:rPr>
              <a:t>5V</a:t>
            </a:r>
            <a:r>
              <a:rPr lang="zh-TW" altLang="en-US" sz="2800" dirty="0">
                <a:solidFill>
                  <a:schemeClr val="tx1"/>
                </a:solidFill>
                <a:latin typeface="+mj-ea"/>
              </a:rPr>
              <a:t>線與</a:t>
            </a:r>
            <a:r>
              <a:rPr lang="en-US" altLang="zh-TW" sz="2800" dirty="0" err="1">
                <a:solidFill>
                  <a:schemeClr val="tx1"/>
                </a:solidFill>
                <a:latin typeface="+mj-ea"/>
              </a:rPr>
              <a:t>gnd</a:t>
            </a:r>
            <a:r>
              <a:rPr lang="zh-TW" altLang="en-US" sz="2800" dirty="0">
                <a:solidFill>
                  <a:schemeClr val="tx1"/>
                </a:solidFill>
                <a:latin typeface="+mj-ea"/>
              </a:rPr>
              <a:t>線對調來修正。</a:t>
            </a:r>
            <a:endParaRPr lang="en-US" altLang="zh-TW" sz="2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3521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4F689DB9-A425-4C5E-96AE-C3AA870A8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利用按鈕開關控制</a:t>
            </a:r>
            <a:r>
              <a:rPr lang="en-US" altLang="zh-TW" dirty="0"/>
              <a:t>LED</a:t>
            </a:r>
            <a:r>
              <a:rPr lang="zh-TW" altLang="en-US" dirty="0"/>
              <a:t>燈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E1BF090D-B358-4A3F-A335-386A6735E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318" y="1270000"/>
            <a:ext cx="7949363" cy="558074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EFBF0B9-A1E8-466D-9335-84CC7B2A2FFB}"/>
              </a:ext>
            </a:extLst>
          </p:cNvPr>
          <p:cNvSpPr txBox="1"/>
          <p:nvPr/>
        </p:nvSpPr>
        <p:spPr>
          <a:xfrm>
            <a:off x="3845277" y="3150410"/>
            <a:ext cx="2540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OFF</a:t>
            </a:r>
            <a:r>
              <a:rPr lang="zh-TW" altLang="en-US" sz="1600" dirty="0">
                <a:solidFill>
                  <a:srgbClr val="FF0000"/>
                </a:solidFill>
              </a:rPr>
              <a:t>表示</a:t>
            </a:r>
            <a:r>
              <a:rPr lang="en-US" altLang="zh-TW" sz="1600" dirty="0">
                <a:solidFill>
                  <a:srgbClr val="FF0000"/>
                </a:solidFill>
              </a:rPr>
              <a:t>LED</a:t>
            </a:r>
            <a:r>
              <a:rPr lang="zh-TW" altLang="en-US" sz="1600" dirty="0">
                <a:solidFill>
                  <a:srgbClr val="FF0000"/>
                </a:solidFill>
              </a:rPr>
              <a:t>燈亮</a:t>
            </a:r>
            <a:r>
              <a:rPr lang="en-US" altLang="zh-TW" sz="1600" dirty="0">
                <a:solidFill>
                  <a:srgbClr val="FF0000"/>
                </a:solidFill>
              </a:rPr>
              <a:t>(close)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BF32081-97C8-4EA4-BC4D-81E13532BAF7}"/>
              </a:ext>
            </a:extLst>
          </p:cNvPr>
          <p:cNvSpPr txBox="1"/>
          <p:nvPr/>
        </p:nvSpPr>
        <p:spPr>
          <a:xfrm>
            <a:off x="3845277" y="4257278"/>
            <a:ext cx="2772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ON</a:t>
            </a:r>
            <a:r>
              <a:rPr lang="zh-TW" altLang="en-US" sz="1600" dirty="0">
                <a:solidFill>
                  <a:srgbClr val="FF0000"/>
                </a:solidFill>
              </a:rPr>
              <a:t>表示</a:t>
            </a:r>
            <a:r>
              <a:rPr lang="en-US" altLang="zh-TW" sz="1600" dirty="0">
                <a:solidFill>
                  <a:srgbClr val="FF0000"/>
                </a:solidFill>
              </a:rPr>
              <a:t>LED</a:t>
            </a:r>
            <a:r>
              <a:rPr lang="zh-TW" altLang="en-US" sz="1600" dirty="0">
                <a:solidFill>
                  <a:srgbClr val="FF0000"/>
                </a:solidFill>
              </a:rPr>
              <a:t>燈不亮</a:t>
            </a:r>
            <a:r>
              <a:rPr lang="en-US" altLang="zh-TW" sz="1600" dirty="0">
                <a:solidFill>
                  <a:srgbClr val="FF0000"/>
                </a:solidFill>
              </a:rPr>
              <a:t>(open)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00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The Fun Theory</a:t>
            </a:r>
            <a:br>
              <a:rPr lang="en-US" altLang="zh-TW" dirty="0"/>
            </a:br>
            <a:r>
              <a:rPr lang="en-US" altLang="zh-TW" sz="2200" dirty="0">
                <a:hlinkClick r:id="rId2"/>
              </a:rPr>
              <a:t>https://www.youtube.com/playlist?list=PL9A7C183D5B9FF6DE</a:t>
            </a:r>
            <a:endParaRPr lang="zh-TW" altLang="en-US" sz="2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音樂樓梯：</a:t>
            </a:r>
            <a:r>
              <a:rPr lang="en-US" altLang="zh-TW" dirty="0">
                <a:hlinkClick r:id="rId3"/>
              </a:rPr>
              <a:t>https://youtu.be/SByymar3bds</a:t>
            </a:r>
            <a:endParaRPr lang="en-US" altLang="zh-TW" dirty="0"/>
          </a:p>
          <a:p>
            <a:r>
              <a:rPr lang="zh-TW" altLang="en-US" dirty="0"/>
              <a:t>垃圾桶：</a:t>
            </a:r>
            <a:r>
              <a:rPr lang="en-US" altLang="zh-TW" dirty="0">
                <a:hlinkClick r:id="rId4"/>
              </a:rPr>
              <a:t>https://youtu.be/qRgWttqFKu8</a:t>
            </a:r>
            <a:endParaRPr lang="en-US" altLang="zh-TW" dirty="0"/>
          </a:p>
          <a:p>
            <a:r>
              <a:rPr lang="zh-TW" altLang="en-US" dirty="0"/>
              <a:t>資源回收：</a:t>
            </a:r>
            <a:r>
              <a:rPr lang="en-US" altLang="zh-TW" dirty="0">
                <a:hlinkClick r:id="rId5"/>
              </a:rPr>
              <a:t>https://youtu.be/zCt_MzsnIUk</a:t>
            </a:r>
            <a:endParaRPr lang="en-US" altLang="zh-TW" dirty="0"/>
          </a:p>
          <a:p>
            <a:r>
              <a:rPr lang="zh-TW" altLang="en-US" dirty="0"/>
              <a:t>天橋：</a:t>
            </a:r>
            <a:r>
              <a:rPr lang="en-US" altLang="zh-TW" dirty="0">
                <a:hlinkClick r:id="rId6"/>
              </a:rPr>
              <a:t>https://youtu.be/sWYFaPDHCqs</a:t>
            </a:r>
            <a:endParaRPr lang="en-US" altLang="zh-TW" dirty="0"/>
          </a:p>
          <a:p>
            <a:r>
              <a:rPr lang="zh-TW" altLang="en-US" dirty="0"/>
              <a:t>跳跳樓梯：</a:t>
            </a:r>
            <a:r>
              <a:rPr lang="en-US" altLang="zh-TW" dirty="0">
                <a:hlinkClick r:id="rId7"/>
              </a:rPr>
              <a:t>https://www.youtube.com/watch?v=CWwee62DW3U</a:t>
            </a:r>
            <a:endParaRPr lang="en-US" altLang="zh-TW" dirty="0"/>
          </a:p>
          <a:p>
            <a:r>
              <a:rPr lang="zh-TW" altLang="en-US" dirty="0"/>
              <a:t>歡樂腳踏墊：</a:t>
            </a:r>
            <a:r>
              <a:rPr lang="en-US" altLang="zh-TW" dirty="0">
                <a:hlinkClick r:id="rId8"/>
              </a:rPr>
              <a:t>https://www.youtube.com/watch?v=fLy1mz0IUP0</a:t>
            </a:r>
            <a:endParaRPr lang="en-US" altLang="zh-TW" dirty="0"/>
          </a:p>
          <a:p>
            <a:r>
              <a:rPr lang="zh-TW" altLang="en-US" dirty="0"/>
              <a:t>人行道：</a:t>
            </a:r>
            <a:r>
              <a:rPr lang="en-US" altLang="zh-TW" dirty="0">
                <a:hlinkClick r:id="rId9"/>
              </a:rPr>
              <a:t>https://www.youtube.com/watch?v=bHLgSfxz6bQ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Youtube</a:t>
            </a:r>
            <a:r>
              <a:rPr lang="zh-TW" altLang="en-US" dirty="0"/>
              <a:t>搜尋關鍵字：</a:t>
            </a:r>
            <a:r>
              <a:rPr lang="en-US" altLang="zh-TW" b="1" dirty="0"/>
              <a:t>Fun Theory</a:t>
            </a:r>
          </a:p>
        </p:txBody>
      </p:sp>
    </p:spTree>
    <p:extLst>
      <p:ext uri="{BB962C8B-B14F-4D97-AF65-F5344CB8AC3E}">
        <p14:creationId xmlns:p14="http://schemas.microsoft.com/office/powerpoint/2010/main" val="1838373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819851" cy="627105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無源蜂鳴器</a:t>
            </a:r>
            <a:endParaRPr lang="zh-TW" altLang="en-US" dirty="0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342832"/>
              </p:ext>
            </p:extLst>
          </p:nvPr>
        </p:nvGraphicFramePr>
        <p:xfrm>
          <a:off x="6398906" y="1443842"/>
          <a:ext cx="484178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684">
                  <a:extLst>
                    <a:ext uri="{9D8B030D-6E8A-4147-A177-3AD203B41FA5}">
                      <a16:colId xmlns:a16="http://schemas.microsoft.com/office/drawing/2014/main" val="2565418091"/>
                    </a:ext>
                  </a:extLst>
                </a:gridCol>
                <a:gridCol w="691684">
                  <a:extLst>
                    <a:ext uri="{9D8B030D-6E8A-4147-A177-3AD203B41FA5}">
                      <a16:colId xmlns:a16="http://schemas.microsoft.com/office/drawing/2014/main" val="1678715590"/>
                    </a:ext>
                  </a:extLst>
                </a:gridCol>
                <a:gridCol w="691684">
                  <a:extLst>
                    <a:ext uri="{9D8B030D-6E8A-4147-A177-3AD203B41FA5}">
                      <a16:colId xmlns:a16="http://schemas.microsoft.com/office/drawing/2014/main" val="377384473"/>
                    </a:ext>
                  </a:extLst>
                </a:gridCol>
                <a:gridCol w="691684">
                  <a:extLst>
                    <a:ext uri="{9D8B030D-6E8A-4147-A177-3AD203B41FA5}">
                      <a16:colId xmlns:a16="http://schemas.microsoft.com/office/drawing/2014/main" val="28653422"/>
                    </a:ext>
                  </a:extLst>
                </a:gridCol>
                <a:gridCol w="691684">
                  <a:extLst>
                    <a:ext uri="{9D8B030D-6E8A-4147-A177-3AD203B41FA5}">
                      <a16:colId xmlns:a16="http://schemas.microsoft.com/office/drawing/2014/main" val="3687116097"/>
                    </a:ext>
                  </a:extLst>
                </a:gridCol>
                <a:gridCol w="691684">
                  <a:extLst>
                    <a:ext uri="{9D8B030D-6E8A-4147-A177-3AD203B41FA5}">
                      <a16:colId xmlns:a16="http://schemas.microsoft.com/office/drawing/2014/main" val="1524124042"/>
                    </a:ext>
                  </a:extLst>
                </a:gridCol>
                <a:gridCol w="691684">
                  <a:extLst>
                    <a:ext uri="{9D8B030D-6E8A-4147-A177-3AD203B41FA5}">
                      <a16:colId xmlns:a16="http://schemas.microsoft.com/office/drawing/2014/main" val="13036426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簡譜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6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4014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唱名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5877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/>
                        <a:t>音名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Do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Mi</a:t>
                      </a:r>
                      <a:endParaRPr lang="en-US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85235991"/>
                  </a:ext>
                </a:extLst>
              </a:tr>
            </a:tbl>
          </a:graphicData>
        </a:graphic>
      </p:graphicFrame>
      <p:cxnSp>
        <p:nvCxnSpPr>
          <p:cNvPr id="8" name="直線單箭頭接點 7"/>
          <p:cNvCxnSpPr>
            <a:cxnSpLocks/>
            <a:endCxn id="6" idx="1"/>
          </p:cNvCxnSpPr>
          <p:nvPr/>
        </p:nvCxnSpPr>
        <p:spPr>
          <a:xfrm>
            <a:off x="5905850" y="2000102"/>
            <a:ext cx="4930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216" y="1326794"/>
            <a:ext cx="2636759" cy="183317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965" y="3250058"/>
            <a:ext cx="3079260" cy="353787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906" y="3250058"/>
            <a:ext cx="3171429" cy="3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57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可變電阻 </a:t>
            </a:r>
            <a:r>
              <a:rPr lang="en-US" altLang="zh-TW" dirty="0"/>
              <a:t>potentiometer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158" y="2561705"/>
            <a:ext cx="2084388" cy="2786602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5550959" y="2561705"/>
            <a:ext cx="742950" cy="483593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179234" y="1506835"/>
            <a:ext cx="4400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-apple-system-font"/>
              </a:rPr>
              <a:t>可變電</a:t>
            </a:r>
            <a:r>
              <a:rPr lang="zh-TW" altLang="en-US" sz="2400" dirty="0">
                <a:solidFill>
                  <a:srgbClr val="FF0000"/>
                </a:solidFill>
              </a:rPr>
              <a:t>阻最大電阻值：</a:t>
            </a:r>
            <a:r>
              <a:rPr lang="en-US" altLang="zh-TW" sz="2400" dirty="0">
                <a:solidFill>
                  <a:srgbClr val="FF0000"/>
                </a:solidFill>
              </a:rPr>
              <a:t>50KΩ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5179484" y="1991893"/>
            <a:ext cx="742950" cy="569812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直線單箭頭接點 10"/>
          <p:cNvCxnSpPr/>
          <p:nvPr/>
        </p:nvCxnSpPr>
        <p:spPr>
          <a:xfrm flipV="1">
            <a:off x="4991327" y="5239591"/>
            <a:ext cx="261617" cy="497668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直線單箭頭接點 11"/>
          <p:cNvCxnSpPr>
            <a:stCxn id="16" idx="0"/>
          </p:cNvCxnSpPr>
          <p:nvPr/>
        </p:nvCxnSpPr>
        <p:spPr>
          <a:xfrm flipH="1" flipV="1">
            <a:off x="5767730" y="5214607"/>
            <a:ext cx="25538" cy="91997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6335106" y="5239593"/>
            <a:ext cx="243399" cy="497666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文字方塊 13"/>
          <p:cNvSpPr txBox="1"/>
          <p:nvPr/>
        </p:nvSpPr>
        <p:spPr>
          <a:xfrm>
            <a:off x="4262244" y="5701203"/>
            <a:ext cx="1042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-apple-system-font"/>
              </a:rPr>
              <a:t>GND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401808" y="5712184"/>
            <a:ext cx="64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-apple-system-font"/>
              </a:rPr>
              <a:t>5V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120981" y="6134584"/>
            <a:ext cx="134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-apple-system-font"/>
              </a:rPr>
              <a:t>接</a:t>
            </a:r>
            <a:r>
              <a:rPr lang="en-US" altLang="zh-TW" sz="2400" dirty="0">
                <a:solidFill>
                  <a:srgbClr val="FF0000"/>
                </a:solidFill>
                <a:latin typeface="-apple-system-font"/>
              </a:rPr>
              <a:t>A0-A5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>
            <a:off x="7705996" y="1506835"/>
            <a:ext cx="4177957" cy="3620210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TW" sz="3200" dirty="0">
                <a:solidFill>
                  <a:schemeClr val="tx1"/>
                </a:solidFill>
              </a:rPr>
              <a:t>GND</a:t>
            </a:r>
            <a:r>
              <a:rPr lang="zh-TW" altLang="en-US" sz="3200" dirty="0">
                <a:solidFill>
                  <a:schemeClr val="tx1"/>
                </a:solidFill>
              </a:rPr>
              <a:t>與</a:t>
            </a:r>
            <a:r>
              <a:rPr lang="en-US" altLang="zh-TW" sz="3200" dirty="0">
                <a:solidFill>
                  <a:schemeClr val="tx1"/>
                </a:solidFill>
              </a:rPr>
              <a:t>5V</a:t>
            </a:r>
            <a:r>
              <a:rPr lang="zh-TW" altLang="en-US" sz="3200" dirty="0">
                <a:solidFill>
                  <a:schemeClr val="tx1"/>
                </a:solidFill>
              </a:rPr>
              <a:t>之間的電阻傳回值是最大是</a:t>
            </a:r>
            <a:r>
              <a:rPr lang="en-US" altLang="zh-TW" sz="3200" dirty="0">
                <a:solidFill>
                  <a:schemeClr val="tx1"/>
                </a:solidFill>
              </a:rPr>
              <a:t>1023</a:t>
            </a:r>
            <a:r>
              <a:rPr lang="zh-TW" altLang="en-US" sz="3200" dirty="0">
                <a:solidFill>
                  <a:schemeClr val="tx1"/>
                </a:solidFill>
              </a:rPr>
              <a:t>。</a:t>
            </a:r>
            <a:endParaRPr lang="en-US" altLang="zh-TW" sz="3200" dirty="0">
              <a:solidFill>
                <a:schemeClr val="tx1"/>
              </a:solidFill>
            </a:endParaRPr>
          </a:p>
          <a:p>
            <a:pPr algn="l"/>
            <a:r>
              <a:rPr lang="zh-TW" altLang="en-US" sz="3200" dirty="0">
                <a:solidFill>
                  <a:schemeClr val="tx1"/>
                </a:solidFill>
              </a:rPr>
              <a:t>若是接</a:t>
            </a:r>
            <a:r>
              <a:rPr lang="en-US" altLang="zh-TW" sz="3200" dirty="0">
                <a:solidFill>
                  <a:schemeClr val="tx1"/>
                </a:solidFill>
              </a:rPr>
              <a:t>3.3V</a:t>
            </a:r>
            <a:r>
              <a:rPr lang="zh-TW" altLang="en-US" sz="3200" dirty="0">
                <a:solidFill>
                  <a:schemeClr val="tx1"/>
                </a:solidFill>
              </a:rPr>
              <a:t>傳回值是最大約是</a:t>
            </a:r>
            <a:r>
              <a:rPr lang="en-US" altLang="zh-TW" sz="3200" dirty="0">
                <a:solidFill>
                  <a:schemeClr val="tx1"/>
                </a:solidFill>
              </a:rPr>
              <a:t>680</a:t>
            </a:r>
            <a:r>
              <a:rPr lang="zh-TW" altLang="en-US" sz="3200" dirty="0">
                <a:solidFill>
                  <a:schemeClr val="tx1"/>
                </a:solidFill>
              </a:rPr>
              <a:t>。</a:t>
            </a:r>
            <a:endParaRPr lang="en-US" altLang="zh-TW" sz="3200" dirty="0">
              <a:solidFill>
                <a:schemeClr val="tx1"/>
              </a:solidFill>
            </a:endParaRPr>
          </a:p>
          <a:p>
            <a:pPr algn="l"/>
            <a:r>
              <a:rPr lang="en-US" altLang="zh-TW" sz="3200" dirty="0">
                <a:solidFill>
                  <a:schemeClr val="tx1"/>
                </a:solidFill>
              </a:rPr>
              <a:t>5V</a:t>
            </a:r>
            <a:r>
              <a:rPr lang="zh-TW" altLang="en-US" sz="3200" dirty="0">
                <a:solidFill>
                  <a:schemeClr val="tx1"/>
                </a:solidFill>
              </a:rPr>
              <a:t>與</a:t>
            </a:r>
            <a:r>
              <a:rPr lang="en-US" altLang="zh-TW" sz="3200" dirty="0">
                <a:solidFill>
                  <a:schemeClr val="tx1"/>
                </a:solidFill>
              </a:rPr>
              <a:t>GND</a:t>
            </a:r>
            <a:r>
              <a:rPr lang="zh-TW" altLang="en-US" sz="3200" dirty="0">
                <a:solidFill>
                  <a:schemeClr val="tx1"/>
                </a:solidFill>
              </a:rPr>
              <a:t>接反，傳回值會相反，小到大或大到小。</a:t>
            </a:r>
            <a:endParaRPr lang="zh-TW" altLang="en-US" sz="3200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02" y="2742509"/>
            <a:ext cx="3528002" cy="2745916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EDC1E02F-7EF6-4CF2-BCEC-12AF4C89F183}"/>
              </a:ext>
            </a:extLst>
          </p:cNvPr>
          <p:cNvSpPr txBox="1"/>
          <p:nvPr/>
        </p:nvSpPr>
        <p:spPr>
          <a:xfrm>
            <a:off x="677334" y="3591167"/>
            <a:ext cx="646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-apple-system-font"/>
              </a:rPr>
              <a:t>5V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3A00FAF-1A9F-4939-9E71-D341B17E332A}"/>
              </a:ext>
            </a:extLst>
          </p:cNvPr>
          <p:cNvSpPr txBox="1"/>
          <p:nvPr/>
        </p:nvSpPr>
        <p:spPr>
          <a:xfrm>
            <a:off x="2466003" y="2855275"/>
            <a:ext cx="87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latin typeface="-apple-system-font"/>
              </a:rPr>
              <a:t>GND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4AFBE68-49F6-4748-8EDC-E804ACA24AF6}"/>
              </a:ext>
            </a:extLst>
          </p:cNvPr>
          <p:cNvSpPr txBox="1"/>
          <p:nvPr/>
        </p:nvSpPr>
        <p:spPr>
          <a:xfrm>
            <a:off x="1724838" y="4983774"/>
            <a:ext cx="134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-apple-system-font"/>
              </a:rPr>
              <a:t>接</a:t>
            </a:r>
            <a:r>
              <a:rPr lang="en-US" altLang="zh-TW" sz="2400" dirty="0">
                <a:solidFill>
                  <a:srgbClr val="FF0000"/>
                </a:solidFill>
                <a:latin typeface="-apple-system-font"/>
              </a:rPr>
              <a:t>A0-A5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68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3703" y="63752"/>
            <a:ext cx="2942857" cy="2019048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/>
              <a:t>類比值讀取</a:t>
            </a:r>
            <a:r>
              <a:rPr lang="en-US" altLang="zh-TW" dirty="0"/>
              <a:t>(</a:t>
            </a:r>
            <a:r>
              <a:rPr lang="zh-TW" altLang="en-US" dirty="0"/>
              <a:t>可變電阻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34" y="1612697"/>
            <a:ext cx="3634128" cy="504600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00" y="2060203"/>
            <a:ext cx="6528491" cy="468181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068" y="4025899"/>
            <a:ext cx="3110226" cy="2085975"/>
          </a:xfrm>
          <a:prstGeom prst="rect">
            <a:avLst/>
          </a:prstGeom>
        </p:spPr>
      </p:pic>
      <p:cxnSp>
        <p:nvCxnSpPr>
          <p:cNvPr id="10" name="直線單箭頭接點 9"/>
          <p:cNvCxnSpPr/>
          <p:nvPr/>
        </p:nvCxnSpPr>
        <p:spPr>
          <a:xfrm flipH="1" flipV="1">
            <a:off x="7334793" y="3158191"/>
            <a:ext cx="120107" cy="1121709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arrow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44023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51469D-9997-4659-8F00-ADAF1F01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0100"/>
          </a:xfrm>
        </p:spPr>
        <p:txBody>
          <a:bodyPr/>
          <a:lstStyle/>
          <a:p>
            <a:r>
              <a:rPr lang="zh-TW" altLang="en-US" dirty="0"/>
              <a:t>利用可變電阻調整</a:t>
            </a:r>
            <a:r>
              <a:rPr lang="en-US" altLang="zh-TW" dirty="0"/>
              <a:t>LED</a:t>
            </a:r>
            <a:r>
              <a:rPr lang="zh-TW" altLang="en-US" dirty="0"/>
              <a:t>燈明亮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585" y="866889"/>
            <a:ext cx="4129651" cy="5876811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677334" y="1587466"/>
            <a:ext cx="6787004" cy="1331669"/>
          </a:xfrm>
          <a:prstGeom prst="rect">
            <a:avLst/>
          </a:prstGeom>
        </p:spPr>
        <p:txBody>
          <a:bodyPr>
            <a:no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lvl="5" indent="0" hangingPunct="1">
              <a:spcBef>
                <a:spcPts val="0"/>
              </a:spcBef>
              <a:buNone/>
            </a:pPr>
            <a:r>
              <a:rPr lang="zh-TW" altLang="en-US" sz="2400" dirty="0"/>
              <a:t>建議串接</a:t>
            </a:r>
            <a:r>
              <a:rPr lang="en-US" altLang="zh-TW" sz="2400" dirty="0"/>
              <a:t>220</a:t>
            </a:r>
            <a:r>
              <a:rPr lang="zh-TW" altLang="en-US" sz="2400" dirty="0"/>
              <a:t>歐姆電阻</a:t>
            </a:r>
            <a:r>
              <a:rPr lang="en-US" altLang="zh-TW" sz="2400" dirty="0"/>
              <a:t>1</a:t>
            </a:r>
            <a:r>
              <a:rPr lang="zh-TW" altLang="en-US" sz="2400" dirty="0"/>
              <a:t>顆，避免燒壞。</a:t>
            </a:r>
            <a:endParaRPr lang="en-US" altLang="zh-TW" sz="2400" dirty="0"/>
          </a:p>
          <a:p>
            <a:pPr marL="0" lvl="5" indent="0">
              <a:spcBef>
                <a:spcPts val="0"/>
              </a:spcBef>
              <a:buNone/>
            </a:pPr>
            <a:r>
              <a:rPr lang="zh-TW" altLang="en-US" sz="2400" dirty="0"/>
              <a:t>很多情況不接或是接</a:t>
            </a:r>
            <a:r>
              <a:rPr lang="en-US" altLang="zh-TW" sz="2400" dirty="0"/>
              <a:t>100</a:t>
            </a:r>
            <a:r>
              <a:rPr lang="zh-TW" altLang="en-US" sz="2400" dirty="0"/>
              <a:t>歐姆也可以，亮度不同。</a:t>
            </a:r>
            <a:endParaRPr lang="en-US" altLang="zh-TW" sz="2400" dirty="0"/>
          </a:p>
          <a:p>
            <a:pPr marL="0" lvl="5" indent="0">
              <a:spcBef>
                <a:spcPts val="0"/>
              </a:spcBef>
              <a:buNone/>
            </a:pPr>
            <a:r>
              <a:rPr lang="zh-TW" altLang="en-US" sz="2400" dirty="0">
                <a:solidFill>
                  <a:srgbClr val="FF0000"/>
                </a:solidFill>
              </a:rPr>
              <a:t>為什麼要除以</a:t>
            </a:r>
            <a:r>
              <a:rPr lang="en-US" altLang="zh-TW" sz="2400" dirty="0">
                <a:solidFill>
                  <a:srgbClr val="FF0000"/>
                </a:solidFill>
              </a:rPr>
              <a:t>4</a:t>
            </a:r>
            <a:r>
              <a:rPr lang="zh-TW" altLang="en-US" sz="2400" dirty="0">
                <a:solidFill>
                  <a:srgbClr val="FF0000"/>
                </a:solidFill>
              </a:rPr>
              <a:t>？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29227" y="279357"/>
            <a:ext cx="1473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 indent="-457200" hangingPunct="1"/>
            <a:r>
              <a:rPr lang="zh-TW" altLang="en-US" sz="2800" b="1" dirty="0">
                <a:solidFill>
                  <a:srgbClr val="FF0000"/>
                </a:solidFill>
              </a:rPr>
              <a:t>腳位</a:t>
            </a:r>
            <a:r>
              <a:rPr lang="en-US" altLang="zh-TW" sz="2800" b="1" dirty="0">
                <a:solidFill>
                  <a:srgbClr val="FF0000"/>
                </a:solidFill>
              </a:rPr>
              <a:t>10</a:t>
            </a:r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9701571" y="738264"/>
            <a:ext cx="427656" cy="281041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arrow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直線單箭頭接點 8"/>
          <p:cNvCxnSpPr/>
          <p:nvPr/>
        </p:nvCxnSpPr>
        <p:spPr>
          <a:xfrm flipH="1" flipV="1">
            <a:off x="8500350" y="693444"/>
            <a:ext cx="690112" cy="307631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arrow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矩形 9"/>
          <p:cNvSpPr/>
          <p:nvPr/>
        </p:nvSpPr>
        <p:spPr>
          <a:xfrm>
            <a:off x="7464338" y="431834"/>
            <a:ext cx="1069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 indent="-360000" hangingPunct="1"/>
            <a:r>
              <a:rPr lang="en-US" altLang="zh-TW" sz="2800" b="1" dirty="0">
                <a:solidFill>
                  <a:srgbClr val="FF0000"/>
                </a:solidFill>
              </a:rPr>
              <a:t>GND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919135"/>
            <a:ext cx="6045463" cy="3759234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3513B99-2860-4493-8161-03E579977112}"/>
              </a:ext>
            </a:extLst>
          </p:cNvPr>
          <p:cNvCxnSpPr>
            <a:cxnSpLocks/>
          </p:cNvCxnSpPr>
          <p:nvPr/>
        </p:nvCxnSpPr>
        <p:spPr>
          <a:xfrm flipH="1" flipV="1">
            <a:off x="2917998" y="2741369"/>
            <a:ext cx="3264688" cy="1805464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arrow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06812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光敏電阻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634" y="3996035"/>
            <a:ext cx="2381250" cy="22098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931" y="3996035"/>
            <a:ext cx="2274725" cy="214367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42630" y="6199397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TW" altLang="en-US" sz="2400" dirty="0">
                <a:solidFill>
                  <a:srgbClr val="FF0000"/>
                </a:solidFill>
                <a:latin typeface="-apple-system-font"/>
              </a:rPr>
              <a:t>光敏電阻模組</a:t>
            </a:r>
          </a:p>
        </p:txBody>
      </p:sp>
      <p:sp>
        <p:nvSpPr>
          <p:cNvPr id="7" name="矩形 6"/>
          <p:cNvSpPr/>
          <p:nvPr/>
        </p:nvSpPr>
        <p:spPr>
          <a:xfrm>
            <a:off x="3017010" y="591531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TW" altLang="en-US" sz="2400" dirty="0">
                <a:solidFill>
                  <a:srgbClr val="FF0000"/>
                </a:solidFill>
                <a:latin typeface="-apple-system-font"/>
              </a:rPr>
              <a:t>光敏電阻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677334" y="1385358"/>
            <a:ext cx="99573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3200" dirty="0"/>
              <a:t>光敏電阻是利用光電導效應的一種特殊的電阻。它的電阻和光線的強弱有直接關係。光強度增加，則電阻減小；光強度減小，則電阻增大。利用這個特性，可以用來當作光偵測器的元件。</a:t>
            </a:r>
            <a:r>
              <a:rPr lang="en-US" altLang="zh-TW" sz="3200" dirty="0"/>
              <a:t>(</a:t>
            </a:r>
            <a:r>
              <a:rPr lang="zh-TW" altLang="en-US" sz="3200" dirty="0"/>
              <a:t>資料來源：</a:t>
            </a:r>
            <a:r>
              <a:rPr lang="en-US" altLang="zh-TW" sz="3200" dirty="0"/>
              <a:t>wiki)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63084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光敏電阻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3002" y="1574595"/>
            <a:ext cx="5990085" cy="1863930"/>
          </a:xfrm>
        </p:spPr>
        <p:txBody>
          <a:bodyPr>
            <a:normAutofit lnSpcReduction="10000"/>
          </a:bodyPr>
          <a:lstStyle/>
          <a:p>
            <a:r>
              <a:rPr lang="zh-TW" altLang="en-US" sz="2400" dirty="0"/>
              <a:t>串接</a:t>
            </a:r>
            <a:r>
              <a:rPr lang="en-US" altLang="zh-TW" sz="2400" dirty="0"/>
              <a:t>100</a:t>
            </a:r>
            <a:r>
              <a:rPr lang="zh-TW" altLang="en-US" sz="2400" dirty="0"/>
              <a:t>歐姆以上的電阻，建議</a:t>
            </a:r>
            <a:r>
              <a:rPr lang="en-US" altLang="zh-TW" sz="2400" dirty="0"/>
              <a:t>10K</a:t>
            </a:r>
            <a:r>
              <a:rPr lang="zh-TW" altLang="en-US" sz="2400" dirty="0"/>
              <a:t>歐姆。</a:t>
            </a:r>
            <a:endParaRPr lang="en-US" altLang="zh-TW" sz="2400" dirty="0"/>
          </a:p>
          <a:p>
            <a:pPr>
              <a:spcBef>
                <a:spcPts val="0"/>
              </a:spcBef>
            </a:pPr>
            <a:r>
              <a:rPr lang="zh-TW" altLang="en-US" sz="2400" dirty="0"/>
              <a:t>接</a:t>
            </a:r>
            <a:r>
              <a:rPr lang="en-US" altLang="zh-TW" sz="2400" dirty="0"/>
              <a:t>3.3V</a:t>
            </a:r>
            <a:r>
              <a:rPr lang="zh-TW" altLang="en-US" sz="2400" dirty="0"/>
              <a:t>或是</a:t>
            </a:r>
            <a:r>
              <a:rPr lang="en-US" altLang="zh-TW" sz="2400" dirty="0"/>
              <a:t>5V</a:t>
            </a:r>
            <a:r>
              <a:rPr lang="zh-TW" altLang="en-US" sz="2400" dirty="0"/>
              <a:t>都可以，傳回最大值不同。因為光敏電阻傳回值是連續變化，所以由</a:t>
            </a:r>
            <a:r>
              <a:rPr lang="en-US" altLang="zh-TW" sz="2400" dirty="0"/>
              <a:t>A0-A5</a:t>
            </a:r>
            <a:r>
              <a:rPr lang="zh-TW" altLang="en-US" sz="2400" dirty="0"/>
              <a:t>類比腳位來讀取</a:t>
            </a:r>
            <a:r>
              <a:rPr lang="en-US" altLang="zh-TW" sz="2400" dirty="0"/>
              <a:t>(</a:t>
            </a:r>
            <a:r>
              <a:rPr lang="zh-TW" altLang="en-US" sz="2400" dirty="0"/>
              <a:t>黃線</a:t>
            </a:r>
            <a:r>
              <a:rPr lang="en-US" altLang="zh-TW" sz="2400" dirty="0"/>
              <a:t>)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>
              <a:spcBef>
                <a:spcPts val="0"/>
              </a:spcBef>
            </a:pPr>
            <a:r>
              <a:rPr lang="zh-TW" altLang="en-US" sz="2400" dirty="0"/>
              <a:t>感應器選用可變電阻</a:t>
            </a:r>
            <a:r>
              <a:rPr lang="en-US" altLang="zh-TW" sz="2400" dirty="0"/>
              <a:t>(Potential)</a:t>
            </a:r>
          </a:p>
          <a:p>
            <a:pPr marL="0" indent="0">
              <a:spcBef>
                <a:spcPts val="0"/>
              </a:spcBef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235" y="388873"/>
            <a:ext cx="4432766" cy="637841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553039" y="5106776"/>
            <a:ext cx="99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5"/>
                </a:solidFill>
              </a:rPr>
              <a:t>10KΩ</a:t>
            </a:r>
            <a:endParaRPr lang="zh-TW" altLang="en-US" sz="2400" b="1" dirty="0">
              <a:solidFill>
                <a:schemeClr val="accent5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777068" y="2151295"/>
            <a:ext cx="998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FF00"/>
                </a:solidFill>
              </a:rPr>
              <a:t>A0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9734550" y="2596391"/>
            <a:ext cx="225332" cy="359329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文字方塊 7"/>
          <p:cNvSpPr txBox="1"/>
          <p:nvPr/>
        </p:nvSpPr>
        <p:spPr>
          <a:xfrm>
            <a:off x="8831682" y="1871307"/>
            <a:ext cx="90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FF00"/>
                </a:solidFill>
              </a:rPr>
              <a:t>GND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9304171" y="2351517"/>
            <a:ext cx="9819" cy="522887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文字方塊 9"/>
          <p:cNvSpPr txBox="1"/>
          <p:nvPr/>
        </p:nvSpPr>
        <p:spPr>
          <a:xfrm>
            <a:off x="7981870" y="2135563"/>
            <a:ext cx="92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FF00"/>
                </a:solidFill>
              </a:rPr>
              <a:t>3.3V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8667750" y="2597228"/>
            <a:ext cx="235360" cy="410825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9" name="圖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7" y="4100512"/>
            <a:ext cx="33432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51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 noGrp="1"/>
          </p:cNvSpPr>
          <p:nvPr>
            <p:ph type="title"/>
          </p:nvPr>
        </p:nvSpPr>
        <p:spPr>
          <a:xfrm>
            <a:off x="431690" y="609601"/>
            <a:ext cx="7342541" cy="9334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zh-TW" altLang="en-US" sz="3600" dirty="0">
                <a:solidFill>
                  <a:srgbClr val="92D050"/>
                </a:solidFill>
              </a:rPr>
              <a:t>利用光敏電阻製作自動開關小夜燈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6F0ACFE-EFF3-4663-A6ED-38C4326E9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65" y="1365461"/>
            <a:ext cx="3939690" cy="52925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048586" y="464311"/>
            <a:ext cx="1352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 indent="-457200" hangingPunct="1">
              <a:spcBef>
                <a:spcPts val="600"/>
              </a:spcBef>
            </a:pPr>
            <a:r>
              <a:rPr lang="zh-TW" altLang="en-US" sz="2800" dirty="0"/>
              <a:t>腳位</a:t>
            </a:r>
            <a:r>
              <a:rPr lang="en-US" altLang="zh-TW" sz="2800" dirty="0"/>
              <a:t>12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9539111" y="987531"/>
            <a:ext cx="204964" cy="55552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arrow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22" y="1824472"/>
            <a:ext cx="5343328" cy="47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23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舵機</a:t>
            </a:r>
            <a:r>
              <a:rPr lang="en-US" altLang="zh-TW" b="1" dirty="0"/>
              <a:t>Servo</a:t>
            </a:r>
            <a:endParaRPr lang="zh-TW" altLang="en-US" dirty="0"/>
          </a:p>
        </p:txBody>
      </p:sp>
      <p:sp>
        <p:nvSpPr>
          <p:cNvPr id="4" name="內容版面配置區 3"/>
          <p:cNvSpPr txBox="1">
            <a:spLocks noGrp="1"/>
          </p:cNvSpPr>
          <p:nvPr>
            <p:ph idx="1"/>
          </p:nvPr>
        </p:nvSpPr>
        <p:spPr>
          <a:xfrm>
            <a:off x="591609" y="1674814"/>
            <a:ext cx="8596668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2400" dirty="0"/>
              <a:t>舵機是一種可以控制旋轉角度的馬達，適用於角度不斷變化的控制系統。目前在遙控玩具，如飛機、船、機器人中已經普遍使用。</a:t>
            </a:r>
            <a:endParaRPr lang="en-US" altLang="zh-TW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2400" dirty="0"/>
              <a:t>舵機種類多，塑料齒、金屬齒、小尺寸、標準尺寸、大尺寸、可旋轉角度、扭力大小等，依實際需求選購。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295" y="3742047"/>
            <a:ext cx="4130230" cy="220642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444401" y="6073864"/>
            <a:ext cx="2866565" cy="546011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base"/>
            <a:r>
              <a:rPr lang="en-US" altLang="zh-TW" sz="2400" dirty="0">
                <a:solidFill>
                  <a:srgbClr val="FF0000"/>
                </a:solidFill>
              </a:rPr>
              <a:t>DS04-NFC 360°</a:t>
            </a:r>
            <a:r>
              <a:rPr lang="zh-TW" altLang="en-US" sz="2400" dirty="0">
                <a:solidFill>
                  <a:srgbClr val="FF0000"/>
                </a:solidFill>
              </a:rPr>
              <a:t>舵機</a:t>
            </a:r>
          </a:p>
        </p:txBody>
      </p:sp>
      <p:sp>
        <p:nvSpPr>
          <p:cNvPr id="7" name="矩形 6"/>
          <p:cNvSpPr/>
          <p:nvPr/>
        </p:nvSpPr>
        <p:spPr>
          <a:xfrm>
            <a:off x="5849246" y="6073864"/>
            <a:ext cx="2161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TW" sz="2400" dirty="0">
                <a:solidFill>
                  <a:srgbClr val="FF0000"/>
                </a:solidFill>
                <a:latin typeface="-apple-system-font"/>
              </a:rPr>
              <a:t>SG90</a:t>
            </a:r>
            <a:r>
              <a:rPr lang="zh-TW" altLang="en-US" sz="2400" dirty="0">
                <a:solidFill>
                  <a:srgbClr val="FF0000"/>
                </a:solidFill>
                <a:latin typeface="-apple-system-font"/>
              </a:rPr>
              <a:t> </a:t>
            </a:r>
            <a:r>
              <a:rPr lang="en-US" altLang="zh-TW" sz="2400" dirty="0">
                <a:solidFill>
                  <a:srgbClr val="FF0000"/>
                </a:solidFill>
                <a:latin typeface="-apple-system-font"/>
              </a:rPr>
              <a:t>180°</a:t>
            </a:r>
            <a:r>
              <a:rPr lang="zh-TW" altLang="en-US" sz="2400" dirty="0">
                <a:solidFill>
                  <a:srgbClr val="FF0000"/>
                </a:solidFill>
                <a:latin typeface="-apple-system-font"/>
              </a:rPr>
              <a:t>舵機</a:t>
            </a:r>
          </a:p>
        </p:txBody>
      </p:sp>
    </p:spTree>
    <p:extLst>
      <p:ext uri="{BB962C8B-B14F-4D97-AF65-F5344CB8AC3E}">
        <p14:creationId xmlns:p14="http://schemas.microsoft.com/office/powerpoint/2010/main" val="1164079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76" y="1270000"/>
            <a:ext cx="3714750" cy="46005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684991" cy="1320800"/>
          </a:xfrm>
        </p:spPr>
        <p:txBody>
          <a:bodyPr/>
          <a:lstStyle/>
          <a:p>
            <a:r>
              <a:rPr lang="zh-TW" altLang="en-US" dirty="0"/>
              <a:t>舵機</a:t>
            </a:r>
            <a:r>
              <a:rPr lang="en-US" altLang="zh-TW" b="1" dirty="0"/>
              <a:t>Servo</a:t>
            </a:r>
            <a:endParaRPr lang="zh-TW" altLang="en-US" dirty="0"/>
          </a:p>
        </p:txBody>
      </p:sp>
      <p:pic>
        <p:nvPicPr>
          <p:cNvPr id="27" name="內容版面配置區 2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5467" y="3108385"/>
            <a:ext cx="2505075" cy="31623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518311" y="2575885"/>
            <a:ext cx="679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12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9823751" y="2965777"/>
            <a:ext cx="14700" cy="33333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文字方塊 6"/>
          <p:cNvSpPr txBox="1"/>
          <p:nvPr/>
        </p:nvSpPr>
        <p:spPr>
          <a:xfrm>
            <a:off x="10396562" y="6270685"/>
            <a:ext cx="97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FF00"/>
                </a:solidFill>
              </a:rPr>
              <a:t>GND</a:t>
            </a:r>
            <a:endParaRPr lang="zh-TW" altLang="en-US" sz="2000" b="1" dirty="0">
              <a:solidFill>
                <a:srgbClr val="FFFF00"/>
              </a:solidFill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 flipV="1">
            <a:off x="10477207" y="5778534"/>
            <a:ext cx="152615" cy="492151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文字方塊 8"/>
          <p:cNvSpPr txBox="1"/>
          <p:nvPr/>
        </p:nvSpPr>
        <p:spPr>
          <a:xfrm>
            <a:off x="9631888" y="6270685"/>
            <a:ext cx="616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FF00"/>
                </a:solidFill>
              </a:rPr>
              <a:t>5V</a:t>
            </a:r>
            <a:endParaRPr lang="zh-TW" altLang="en-US" sz="2000" b="1" dirty="0">
              <a:solidFill>
                <a:srgbClr val="FFFF00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 flipV="1">
            <a:off x="9913876" y="5699644"/>
            <a:ext cx="275468" cy="541773"/>
          </a:xfrm>
          <a:prstGeom prst="straightConnector1">
            <a:avLst/>
          </a:prstGeom>
          <a:noFill/>
          <a:ln w="25400" cap="flat">
            <a:solidFill>
              <a:srgbClr val="FFFF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圖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658" y="62873"/>
            <a:ext cx="2329260" cy="2097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930" y="939800"/>
            <a:ext cx="2943225" cy="19812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515D692-9C78-4F92-AE1B-34A7325344C7}"/>
              </a:ext>
            </a:extLst>
          </p:cNvPr>
          <p:cNvSpPr/>
          <p:nvPr/>
        </p:nvSpPr>
        <p:spPr>
          <a:xfrm>
            <a:off x="10180955" y="2685077"/>
            <a:ext cx="327171" cy="9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180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6300"/>
          </a:xfrm>
        </p:spPr>
        <p:txBody>
          <a:bodyPr/>
          <a:lstStyle/>
          <a:p>
            <a:r>
              <a:rPr lang="zh-TW" altLang="en-US" dirty="0"/>
              <a:t>利用可變電阻轉動舵機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4531" y="1630068"/>
            <a:ext cx="5694891" cy="4402136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確認可變電阻最大值，</a:t>
            </a:r>
            <a:r>
              <a:rPr lang="zh-TW" altLang="en-US" sz="2400" dirty="0" smtClean="0"/>
              <a:t>如接</a:t>
            </a:r>
            <a:r>
              <a:rPr lang="en-US" altLang="zh-TW" sz="2400" dirty="0" smtClean="0"/>
              <a:t>5V</a:t>
            </a:r>
            <a:r>
              <a:rPr lang="zh-TW" altLang="en-US" sz="2400" dirty="0" smtClean="0"/>
              <a:t>則</a:t>
            </a:r>
            <a:r>
              <a:rPr lang="zh-TW" altLang="en-US" sz="2400" dirty="0"/>
              <a:t>除</a:t>
            </a:r>
            <a:r>
              <a:rPr lang="zh-TW" altLang="en-US" sz="2400" dirty="0" smtClean="0"/>
              <a:t>以</a:t>
            </a:r>
            <a:r>
              <a:rPr lang="en-US" altLang="zh-TW" sz="2400" dirty="0" smtClean="0"/>
              <a:t>5.7(1024</a:t>
            </a:r>
            <a:r>
              <a:rPr lang="zh-TW" altLang="en-US" sz="2400" dirty="0" smtClean="0"/>
              <a:t>除以</a:t>
            </a:r>
            <a:r>
              <a:rPr lang="en-US" altLang="zh-TW" sz="2400" dirty="0" smtClean="0"/>
              <a:t>180)</a:t>
            </a:r>
            <a:r>
              <a:rPr lang="zh-TW" altLang="en-US" sz="2400" dirty="0" smtClean="0"/>
              <a:t>，接</a:t>
            </a:r>
            <a:r>
              <a:rPr lang="en-US" altLang="zh-TW" sz="2400" dirty="0" smtClean="0"/>
              <a:t>3.3V</a:t>
            </a:r>
            <a:r>
              <a:rPr lang="zh-TW" altLang="en-US" sz="2400" dirty="0"/>
              <a:t>則除</a:t>
            </a:r>
            <a:r>
              <a:rPr lang="zh-TW" altLang="en-US" sz="2400" dirty="0" smtClean="0"/>
              <a:t>以</a:t>
            </a:r>
            <a:r>
              <a:rPr lang="en-US" altLang="zh-TW" sz="2400" dirty="0" smtClean="0"/>
              <a:t>4.33(778</a:t>
            </a:r>
            <a:r>
              <a:rPr lang="zh-TW" altLang="en-US" sz="2400" dirty="0" smtClean="0"/>
              <a:t>除</a:t>
            </a:r>
            <a:r>
              <a:rPr lang="zh-TW" altLang="en-US" sz="2400" dirty="0"/>
              <a:t>以</a:t>
            </a:r>
            <a:r>
              <a:rPr lang="en-US" altLang="zh-TW" sz="2400" dirty="0" smtClean="0"/>
              <a:t>180)</a:t>
            </a:r>
            <a:r>
              <a:rPr lang="zh-TW" altLang="en-US" sz="2400" dirty="0" smtClean="0"/>
              <a:t>，約為</a:t>
            </a:r>
            <a:r>
              <a:rPr lang="en-US" altLang="zh-TW" sz="2400" dirty="0" smtClean="0"/>
              <a:t>180(</a:t>
            </a:r>
            <a:r>
              <a:rPr lang="zh-TW" altLang="en-US" sz="2400" dirty="0" smtClean="0"/>
              <a:t>舵機最大角度</a:t>
            </a:r>
            <a:r>
              <a:rPr lang="en-US" altLang="zh-TW" sz="2400" dirty="0" smtClean="0"/>
              <a:t>)</a:t>
            </a:r>
            <a:endParaRPr lang="en-US" altLang="zh-TW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32" y="3191800"/>
            <a:ext cx="5412756" cy="32851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575" y="1047751"/>
            <a:ext cx="4691506" cy="58102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853" y="1238250"/>
            <a:ext cx="1407149" cy="1881207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8" name="直線接點 7"/>
          <p:cNvCxnSpPr/>
          <p:nvPr/>
        </p:nvCxnSpPr>
        <p:spPr>
          <a:xfrm>
            <a:off x="8220075" y="3019425"/>
            <a:ext cx="1699392" cy="354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8934450" y="3019425"/>
            <a:ext cx="1338239" cy="3543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>
            <a:stCxn id="6" idx="2"/>
          </p:cNvCxnSpPr>
          <p:nvPr/>
        </p:nvCxnSpPr>
        <p:spPr>
          <a:xfrm rot="16200000" flipH="1">
            <a:off x="8035926" y="3653958"/>
            <a:ext cx="3357543" cy="2288539"/>
          </a:xfrm>
          <a:prstGeom prst="bentConnector3">
            <a:avLst>
              <a:gd name="adj1" fmla="val 53688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E856B6C6-C9B7-4286-ACBD-9E59F965A92B}"/>
              </a:ext>
            </a:extLst>
          </p:cNvPr>
          <p:cNvSpPr/>
          <p:nvPr/>
        </p:nvSpPr>
        <p:spPr>
          <a:xfrm>
            <a:off x="10108735" y="2843868"/>
            <a:ext cx="349058" cy="128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4572000" y="4197927"/>
            <a:ext cx="274321" cy="6003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 flipV="1">
            <a:off x="4638502" y="4197927"/>
            <a:ext cx="1263534" cy="11055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3807229" y="3507971"/>
            <a:ext cx="1792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接</a:t>
            </a:r>
            <a:r>
              <a:rPr lang="en-US" altLang="zh-TW" dirty="0" smtClean="0">
                <a:solidFill>
                  <a:srgbClr val="FF0000"/>
                </a:solidFill>
              </a:rPr>
              <a:t>5V</a:t>
            </a:r>
            <a:r>
              <a:rPr lang="zh-TW" altLang="en-US" dirty="0" smtClean="0">
                <a:solidFill>
                  <a:srgbClr val="FF0000"/>
                </a:solidFill>
              </a:rPr>
              <a:t>應填</a:t>
            </a:r>
            <a:r>
              <a:rPr lang="en-US" altLang="zh-TW" dirty="0" smtClean="0">
                <a:solidFill>
                  <a:srgbClr val="FF0000"/>
                </a:solidFill>
              </a:rPr>
              <a:t>5.7</a:t>
            </a:r>
          </a:p>
          <a:p>
            <a:r>
              <a:rPr lang="zh-TW" altLang="en-US" dirty="0" smtClean="0">
                <a:solidFill>
                  <a:srgbClr val="FF0000"/>
                </a:solidFill>
              </a:rPr>
              <a:t>接</a:t>
            </a:r>
            <a:r>
              <a:rPr lang="en-US" altLang="zh-TW" dirty="0" smtClean="0">
                <a:solidFill>
                  <a:srgbClr val="FF0000"/>
                </a:solidFill>
              </a:rPr>
              <a:t>3.3V</a:t>
            </a:r>
            <a:r>
              <a:rPr lang="zh-TW" altLang="en-US" dirty="0">
                <a:solidFill>
                  <a:srgbClr val="FF0000"/>
                </a:solidFill>
              </a:rPr>
              <a:t>應</a:t>
            </a:r>
            <a:r>
              <a:rPr lang="zh-TW" altLang="en-US" dirty="0" smtClean="0">
                <a:solidFill>
                  <a:srgbClr val="FF0000"/>
                </a:solidFill>
              </a:rPr>
              <a:t>填</a:t>
            </a:r>
            <a:r>
              <a:rPr lang="en-US" altLang="zh-TW" dirty="0" smtClean="0">
                <a:solidFill>
                  <a:srgbClr val="FF0000"/>
                </a:solidFill>
              </a:rPr>
              <a:t>4.33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5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129366" cy="698500"/>
          </a:xfrm>
        </p:spPr>
        <p:txBody>
          <a:bodyPr/>
          <a:lstStyle/>
          <a:p>
            <a:r>
              <a:rPr lang="zh-TW" altLang="en-US" dirty="0"/>
              <a:t>硬體介紹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15" y="1308100"/>
            <a:ext cx="7200900" cy="45796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645400" y="6034858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(0-1023)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743237" y="609600"/>
            <a:ext cx="2991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PWM(~)</a:t>
            </a:r>
            <a:r>
              <a:rPr lang="zh-TW" altLang="en-US" sz="3200" dirty="0">
                <a:solidFill>
                  <a:srgbClr val="FF0000"/>
                </a:solidFill>
              </a:rPr>
              <a:t>：</a:t>
            </a:r>
            <a:r>
              <a:rPr lang="en-US" altLang="zh-TW" sz="3200" dirty="0">
                <a:solidFill>
                  <a:srgbClr val="FF0000"/>
                </a:solidFill>
              </a:rPr>
              <a:t>0-255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3251" y="2083768"/>
            <a:ext cx="8596668" cy="3880773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Arduino</a:t>
            </a:r>
            <a:r>
              <a:rPr lang="zh-TW" altLang="en-US" sz="3200" dirty="0"/>
              <a:t> </a:t>
            </a:r>
            <a:r>
              <a:rPr lang="en-US" altLang="zh-TW" sz="3200" dirty="0"/>
              <a:t>UNO</a:t>
            </a:r>
            <a:endParaRPr lang="zh-TW" altLang="en-US" sz="3200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B2BD4A6C-F865-41E6-881F-F27C796B80C9}"/>
              </a:ext>
            </a:extLst>
          </p:cNvPr>
          <p:cNvSpPr/>
          <p:nvPr/>
        </p:nvSpPr>
        <p:spPr>
          <a:xfrm>
            <a:off x="8523215" y="5033394"/>
            <a:ext cx="211547" cy="4446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3372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超音波感測器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2160589"/>
            <a:ext cx="6914091" cy="3880773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2400" dirty="0"/>
              <a:t>超音波感測器是由超音波發射器、接收器和控制電路所組成。工作時會從發射端的發射聲波，從接受端接收回音，從</a:t>
            </a:r>
            <a:r>
              <a:rPr lang="en-US" altLang="zh-TW" sz="2400" dirty="0"/>
              <a:t>2</a:t>
            </a:r>
            <a:r>
              <a:rPr lang="zh-TW" altLang="en-US" sz="2400" dirty="0"/>
              <a:t>者時間差計算出距離。</a:t>
            </a:r>
            <a:endParaRPr lang="en-US" altLang="zh-TW" sz="2400" dirty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2400" dirty="0"/>
              <a:t>超音波因為它的頻率很高，超過是人類耳朵可以接收的範圍，所以人類聽不到它的聲音。</a:t>
            </a:r>
            <a:endParaRPr lang="en-US" altLang="zh-TW" sz="2400" dirty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2400" dirty="0"/>
              <a:t>超音波感測器廣泛運用在水位監測，機器人防撞，醫學診斷疾病。</a:t>
            </a:r>
            <a:endParaRPr lang="en-US" altLang="zh-TW" sz="2400" dirty="0"/>
          </a:p>
          <a:p>
            <a:endParaRPr lang="zh-TW" altLang="en-US" dirty="0"/>
          </a:p>
        </p:txBody>
      </p:sp>
      <p:pic>
        <p:nvPicPr>
          <p:cNvPr id="4" name="Picture 2" descr="https://electrosome.com/wp-content/uploads/2014/10/HC-SR04-Ultrasonic-Sens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187" y="1666875"/>
            <a:ext cx="3706444" cy="28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466689" y="4573922"/>
            <a:ext cx="3287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TW" altLang="en-US" sz="2400" dirty="0">
                <a:solidFill>
                  <a:srgbClr val="FF0000"/>
                </a:solidFill>
                <a:latin typeface="-apple-system-font"/>
              </a:rPr>
              <a:t>超音波感測器 </a:t>
            </a:r>
            <a:r>
              <a:rPr lang="en-US" altLang="zh-TW" sz="2400" dirty="0">
                <a:solidFill>
                  <a:srgbClr val="FF0000"/>
                </a:solidFill>
                <a:latin typeface="-apple-system-font"/>
              </a:rPr>
              <a:t>HC-SR04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542189" y="5035587"/>
            <a:ext cx="198185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lvl="5" indent="0"/>
            <a:r>
              <a:rPr lang="zh-TW" altLang="en-US" sz="2000" dirty="0">
                <a:solidFill>
                  <a:srgbClr val="FF0000"/>
                </a:solidFill>
              </a:rPr>
              <a:t>腳位：</a:t>
            </a:r>
            <a:r>
              <a:rPr lang="en-US" altLang="zh-TW" sz="2000" dirty="0">
                <a:solidFill>
                  <a:srgbClr val="FF0000"/>
                </a:solidFill>
              </a:rPr>
              <a:t>VCC</a:t>
            </a:r>
            <a:br>
              <a:rPr lang="en-US" altLang="zh-TW" sz="2000" dirty="0">
                <a:solidFill>
                  <a:srgbClr val="FF0000"/>
                </a:solidFill>
              </a:rPr>
            </a:br>
            <a:r>
              <a:rPr lang="zh-TW" altLang="en-US" sz="2000" dirty="0">
                <a:solidFill>
                  <a:srgbClr val="FF0000"/>
                </a:solidFill>
              </a:rPr>
              <a:t>          </a:t>
            </a:r>
            <a:r>
              <a:rPr lang="en-US" altLang="zh-TW" sz="2000" dirty="0">
                <a:solidFill>
                  <a:srgbClr val="FF0000"/>
                </a:solidFill>
              </a:rPr>
              <a:t>Trig</a:t>
            </a:r>
          </a:p>
          <a:p>
            <a:pPr marL="0" lvl="5" indent="0"/>
            <a:r>
              <a:rPr lang="zh-TW" altLang="en-US" sz="2000" dirty="0">
                <a:solidFill>
                  <a:srgbClr val="FF0000"/>
                </a:solidFill>
              </a:rPr>
              <a:t>          </a:t>
            </a:r>
            <a:r>
              <a:rPr lang="en-US" altLang="zh-TW" sz="2000" dirty="0">
                <a:solidFill>
                  <a:srgbClr val="FF0000"/>
                </a:solidFill>
              </a:rPr>
              <a:t>Echo</a:t>
            </a:r>
            <a:br>
              <a:rPr lang="en-US" altLang="zh-TW" sz="2000" dirty="0">
                <a:solidFill>
                  <a:srgbClr val="FF0000"/>
                </a:solidFill>
              </a:rPr>
            </a:br>
            <a:r>
              <a:rPr lang="zh-TW" altLang="en-US" sz="2000" dirty="0">
                <a:solidFill>
                  <a:srgbClr val="FF0000"/>
                </a:solidFill>
              </a:rPr>
              <a:t>          </a:t>
            </a:r>
            <a:r>
              <a:rPr lang="en-US" altLang="zh-TW" sz="2000" dirty="0">
                <a:solidFill>
                  <a:srgbClr val="FF0000"/>
                </a:solidFill>
              </a:rPr>
              <a:t>GND</a:t>
            </a:r>
          </a:p>
        </p:txBody>
      </p:sp>
    </p:spTree>
    <p:extLst>
      <p:ext uri="{BB962C8B-B14F-4D97-AF65-F5344CB8AC3E}">
        <p14:creationId xmlns:p14="http://schemas.microsoft.com/office/powerpoint/2010/main" val="1252226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208991" cy="676275"/>
          </a:xfrm>
        </p:spPr>
        <p:txBody>
          <a:bodyPr/>
          <a:lstStyle/>
          <a:p>
            <a:r>
              <a:rPr lang="zh-TW" altLang="en-US" dirty="0"/>
              <a:t>超音波感測器接線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1634" y="1504951"/>
            <a:ext cx="2885016" cy="3964912"/>
          </a:xfrm>
        </p:spPr>
        <p:txBody>
          <a:bodyPr>
            <a:normAutofit/>
          </a:bodyPr>
          <a:lstStyle/>
          <a:p>
            <a:pPr marL="0" lvl="5" indent="0"/>
            <a:r>
              <a:rPr lang="en-US" altLang="zh-TW" sz="2000" dirty="0">
                <a:solidFill>
                  <a:schemeClr val="tx1"/>
                </a:solidFill>
                <a:latin typeface="-apple-system-font"/>
              </a:rPr>
              <a:t>HC-SR04</a:t>
            </a:r>
            <a:r>
              <a:rPr lang="zh-TW" altLang="en-US" sz="2000" dirty="0"/>
              <a:t>超音波感測器接腳有</a:t>
            </a:r>
            <a:r>
              <a:rPr lang="en-US" altLang="zh-TW" sz="2000" dirty="0"/>
              <a:t>4</a:t>
            </a:r>
            <a:r>
              <a:rPr lang="zh-TW" altLang="en-US" sz="2000" dirty="0"/>
              <a:t>支，</a:t>
            </a:r>
            <a:r>
              <a:rPr lang="en-US" altLang="zh-TW" sz="2000" dirty="0"/>
              <a:t>VCC</a:t>
            </a:r>
            <a:r>
              <a:rPr lang="zh-TW" altLang="en-US" sz="2000" dirty="0"/>
              <a:t>、</a:t>
            </a:r>
            <a:r>
              <a:rPr lang="en-US" altLang="zh-TW" sz="2000" dirty="0"/>
              <a:t>Trig</a:t>
            </a:r>
            <a:r>
              <a:rPr lang="zh-TW" altLang="en-US" sz="2000" dirty="0"/>
              <a:t>、</a:t>
            </a:r>
            <a:r>
              <a:rPr lang="en-US" altLang="zh-TW" sz="2000" dirty="0"/>
              <a:t>Echo</a:t>
            </a:r>
            <a:r>
              <a:rPr lang="zh-TW" altLang="en-US" sz="2000" dirty="0"/>
              <a:t>、</a:t>
            </a:r>
            <a:r>
              <a:rPr lang="en-US" altLang="zh-TW" sz="2000" dirty="0"/>
              <a:t>GND</a:t>
            </a:r>
            <a:r>
              <a:rPr lang="zh-TW" altLang="en-US" sz="2000" dirty="0"/>
              <a:t>，一般是分別接到各個</a:t>
            </a:r>
            <a:r>
              <a:rPr lang="en-US" altLang="zh-TW" sz="2000" dirty="0"/>
              <a:t>pin</a:t>
            </a:r>
            <a:r>
              <a:rPr lang="zh-TW" altLang="en-US" sz="2000" dirty="0"/>
              <a:t>腳，但在</a:t>
            </a:r>
            <a:r>
              <a:rPr lang="en-US" altLang="zh-TW" sz="2000" dirty="0" err="1"/>
              <a:t>kittenblock</a:t>
            </a:r>
            <a:r>
              <a:rPr lang="zh-TW" altLang="en-US" sz="2000" dirty="0"/>
              <a:t>則是合併</a:t>
            </a:r>
            <a:r>
              <a:rPr lang="en-US" altLang="zh-TW" sz="2000" dirty="0"/>
              <a:t>(</a:t>
            </a:r>
            <a:r>
              <a:rPr lang="zh-TW" altLang="en-US" sz="2000" dirty="0"/>
              <a:t>短路</a:t>
            </a:r>
            <a:r>
              <a:rPr lang="en-US" altLang="zh-TW" sz="2000" dirty="0"/>
              <a:t>)Trig</a:t>
            </a:r>
            <a:r>
              <a:rPr lang="zh-TW" altLang="en-US" sz="2000" dirty="0"/>
              <a:t>、</a:t>
            </a:r>
            <a:r>
              <a:rPr lang="en-US" altLang="zh-TW" sz="2000" dirty="0"/>
              <a:t>Echo</a:t>
            </a:r>
            <a:r>
              <a:rPr lang="zh-TW" altLang="en-US" sz="2000" dirty="0"/>
              <a:t>為</a:t>
            </a:r>
            <a:r>
              <a:rPr lang="en-US" altLang="zh-TW" sz="2000" dirty="0"/>
              <a:t>1</a:t>
            </a:r>
            <a:r>
              <a:rPr lang="zh-TW" altLang="en-US" sz="2000" dirty="0"/>
              <a:t>支接腳。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036" r="3817"/>
          <a:stretch/>
        </p:blipFill>
        <p:spPr>
          <a:xfrm>
            <a:off x="7869764" y="1347787"/>
            <a:ext cx="4039114" cy="54060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943" y="1555900"/>
            <a:ext cx="2572694" cy="13987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488" y="1376362"/>
            <a:ext cx="3733800" cy="54387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47" y="1555900"/>
            <a:ext cx="2572694" cy="139874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302588" y="1004466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err="1"/>
              <a:t>kittenblock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9207627" y="88612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一般</a:t>
            </a:r>
          </a:p>
        </p:txBody>
      </p:sp>
    </p:spTree>
    <p:extLst>
      <p:ext uri="{BB962C8B-B14F-4D97-AF65-F5344CB8AC3E}">
        <p14:creationId xmlns:p14="http://schemas.microsoft.com/office/powerpoint/2010/main" val="1394619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4850"/>
          </a:xfrm>
        </p:spPr>
        <p:txBody>
          <a:bodyPr/>
          <a:lstStyle/>
          <a:p>
            <a:r>
              <a:rPr lang="zh-TW" altLang="en-US" dirty="0"/>
              <a:t>超音波感測器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568" y="4149724"/>
            <a:ext cx="3848100" cy="22288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568" y="1631951"/>
            <a:ext cx="2924175" cy="19716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662" y="609600"/>
            <a:ext cx="4638675" cy="583882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191375" y="556894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FF00"/>
                </a:solidFill>
              </a:rPr>
              <a:t>單位是公分</a:t>
            </a:r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6610350" y="5476875"/>
            <a:ext cx="581026" cy="2767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128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利用超音波感測器轉動舵機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0192" y="1338262"/>
            <a:ext cx="5971116" cy="1441450"/>
          </a:xfrm>
        </p:spPr>
        <p:txBody>
          <a:bodyPr/>
          <a:lstStyle/>
          <a:p>
            <a:pPr marL="342900" lvl="5" indent="-342900"/>
            <a:r>
              <a:rPr lang="zh-TW" altLang="en-US" sz="2400" dirty="0"/>
              <a:t>類似自動感應垃圾桶，當手在垃圾桶上方一定距離時，例如</a:t>
            </a:r>
            <a:r>
              <a:rPr lang="en-US" altLang="zh-TW" sz="2400" dirty="0"/>
              <a:t>15</a:t>
            </a:r>
            <a:r>
              <a:rPr lang="zh-TW" altLang="en-US" sz="2400" dirty="0"/>
              <a:t>公分，打開蓋子，等待</a:t>
            </a:r>
            <a:r>
              <a:rPr lang="en-US" altLang="zh-TW" sz="2400" dirty="0"/>
              <a:t>5</a:t>
            </a:r>
            <a:r>
              <a:rPr lang="zh-TW" altLang="en-US" sz="2400" dirty="0"/>
              <a:t>秒後再蓋上。</a:t>
            </a:r>
            <a:endParaRPr lang="en-US" altLang="zh-TW" sz="2400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953" y="1338262"/>
            <a:ext cx="3733800" cy="54387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12" y="1517800"/>
            <a:ext cx="2572694" cy="13987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036" y="1460650"/>
            <a:ext cx="1271689" cy="1446371"/>
          </a:xfrm>
          <a:prstGeom prst="rect">
            <a:avLst/>
          </a:prstGeom>
        </p:spPr>
      </p:pic>
      <p:cxnSp>
        <p:nvCxnSpPr>
          <p:cNvPr id="18" name="肘形接點 17"/>
          <p:cNvCxnSpPr/>
          <p:nvPr/>
        </p:nvCxnSpPr>
        <p:spPr>
          <a:xfrm rot="16200000" flipH="1">
            <a:off x="6973319" y="3652655"/>
            <a:ext cx="3608079" cy="2116810"/>
          </a:xfrm>
          <a:prstGeom prst="bentConnector3">
            <a:avLst>
              <a:gd name="adj1" fmla="val 8371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接點 20"/>
          <p:cNvCxnSpPr/>
          <p:nvPr/>
        </p:nvCxnSpPr>
        <p:spPr>
          <a:xfrm rot="16200000" flipH="1">
            <a:off x="7026670" y="3475419"/>
            <a:ext cx="3598554" cy="2480807"/>
          </a:xfrm>
          <a:prstGeom prst="bentConnector3">
            <a:avLst>
              <a:gd name="adj1" fmla="val 7121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接點 23"/>
          <p:cNvCxnSpPr/>
          <p:nvPr/>
        </p:nvCxnSpPr>
        <p:spPr>
          <a:xfrm rot="16200000" flipH="1">
            <a:off x="7392430" y="3348197"/>
            <a:ext cx="3598555" cy="2735249"/>
          </a:xfrm>
          <a:prstGeom prst="bentConnector3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圖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531" y="2604446"/>
            <a:ext cx="3742434" cy="4253554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2578259" y="6145767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每隔</a:t>
            </a:r>
            <a:r>
              <a:rPr lang="en-US" altLang="zh-TW" dirty="0"/>
              <a:t>1</a:t>
            </a:r>
            <a:r>
              <a:rPr lang="zh-TW" altLang="en-US" dirty="0"/>
              <a:t>秒偵測</a:t>
            </a:r>
            <a:r>
              <a:rPr lang="en-US" altLang="zh-TW" dirty="0"/>
              <a:t>1</a:t>
            </a:r>
            <a:r>
              <a:rPr lang="zh-TW" altLang="en-US" dirty="0"/>
              <a:t>次距離，避免一直偵測。</a:t>
            </a:r>
          </a:p>
        </p:txBody>
      </p:sp>
    </p:spTree>
    <p:extLst>
      <p:ext uri="{BB962C8B-B14F-4D97-AF65-F5344CB8AC3E}">
        <p14:creationId xmlns:p14="http://schemas.microsoft.com/office/powerpoint/2010/main" val="140352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3811"/>
          </a:xfrm>
        </p:spPr>
        <p:txBody>
          <a:bodyPr/>
          <a:lstStyle/>
          <a:p>
            <a:r>
              <a:rPr lang="zh-TW" altLang="en-US" dirty="0"/>
              <a:t>硬體介紹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t="6015" r="2874" b="7890"/>
          <a:stretch/>
        </p:blipFill>
        <p:spPr>
          <a:xfrm>
            <a:off x="490451" y="1371601"/>
            <a:ext cx="3582785" cy="243702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46" y="882052"/>
            <a:ext cx="3300055" cy="306581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744" y="1313411"/>
            <a:ext cx="3496922" cy="230556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29" y="4803016"/>
            <a:ext cx="2083827" cy="161191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2"/>
          <a:stretch/>
        </p:blipFill>
        <p:spPr>
          <a:xfrm>
            <a:off x="4783848" y="4325785"/>
            <a:ext cx="2971747" cy="241537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D72662E-D7D1-414A-B90C-CB3FA24C112C}"/>
              </a:ext>
            </a:extLst>
          </p:cNvPr>
          <p:cNvSpPr txBox="1"/>
          <p:nvPr/>
        </p:nvSpPr>
        <p:spPr>
          <a:xfrm>
            <a:off x="8567175" y="3578533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HC-SR04 </a:t>
            </a:r>
            <a:r>
              <a:rPr lang="zh-TW" altLang="en-US" dirty="0"/>
              <a:t>超音波測距模組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D64E8D7-45C7-45EE-A415-CF7BC398C6EF}"/>
              </a:ext>
            </a:extLst>
          </p:cNvPr>
          <p:cNvSpPr txBox="1"/>
          <p:nvPr/>
        </p:nvSpPr>
        <p:spPr>
          <a:xfrm>
            <a:off x="4783848" y="3618980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4</a:t>
            </a:r>
            <a:r>
              <a:rPr lang="zh-TW" altLang="en-US" dirty="0"/>
              <a:t>路 循跡模組 巡線模組 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C8F8669-A8EC-4DEC-90FA-19F7A86EB80B}"/>
              </a:ext>
            </a:extLst>
          </p:cNvPr>
          <p:cNvSpPr txBox="1"/>
          <p:nvPr/>
        </p:nvSpPr>
        <p:spPr>
          <a:xfrm>
            <a:off x="1593908" y="40602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麵包板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FBF899B-DDB1-4037-B61B-E515E6EEAFBF}"/>
              </a:ext>
            </a:extLst>
          </p:cNvPr>
          <p:cNvSpPr txBox="1"/>
          <p:nvPr/>
        </p:nvSpPr>
        <p:spPr>
          <a:xfrm>
            <a:off x="7665869" y="578001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TT</a:t>
            </a:r>
            <a:r>
              <a:rPr lang="zh-TW" altLang="en-US" dirty="0"/>
              <a:t>馬達與小輪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2F2A79D-A0DE-45B5-B9F2-0BB6962C0768}"/>
              </a:ext>
            </a:extLst>
          </p:cNvPr>
          <p:cNvSpPr txBox="1"/>
          <p:nvPr/>
        </p:nvSpPr>
        <p:spPr>
          <a:xfrm>
            <a:off x="1116854" y="623026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TT</a:t>
            </a:r>
            <a:r>
              <a:rPr lang="zh-TW" altLang="en-US" dirty="0"/>
              <a:t>馬達固定架</a:t>
            </a:r>
          </a:p>
        </p:txBody>
      </p:sp>
    </p:spTree>
    <p:extLst>
      <p:ext uri="{BB962C8B-B14F-4D97-AF65-F5344CB8AC3E}">
        <p14:creationId xmlns:p14="http://schemas.microsoft.com/office/powerpoint/2010/main" val="858932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2247"/>
          </a:xfrm>
        </p:spPr>
        <p:txBody>
          <a:bodyPr/>
          <a:lstStyle/>
          <a:p>
            <a:r>
              <a:rPr lang="zh-TW" altLang="en-US" dirty="0"/>
              <a:t>硬體介紹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93" y="749899"/>
            <a:ext cx="2431691" cy="21869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36" y="516115"/>
            <a:ext cx="3640834" cy="294734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4" t="12773" r="16152" b="8408"/>
          <a:stretch/>
        </p:blipFill>
        <p:spPr>
          <a:xfrm>
            <a:off x="188125" y="1710112"/>
            <a:ext cx="3376416" cy="31375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t="13848" r="4992" b="9519"/>
          <a:stretch/>
        </p:blipFill>
        <p:spPr>
          <a:xfrm>
            <a:off x="4533879" y="3375011"/>
            <a:ext cx="1758354" cy="172904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84" y="3435544"/>
            <a:ext cx="4424286" cy="333703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54A0DC8-B48D-4570-9A02-86255AC5FBC4}"/>
              </a:ext>
            </a:extLst>
          </p:cNvPr>
          <p:cNvSpPr txBox="1"/>
          <p:nvPr/>
        </p:nvSpPr>
        <p:spPr>
          <a:xfrm>
            <a:off x="10209402" y="75605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杜邦線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16B56A5-4451-47AB-9FE7-807EC1B2C18F}"/>
              </a:ext>
            </a:extLst>
          </p:cNvPr>
          <p:cNvSpPr txBox="1"/>
          <p:nvPr/>
        </p:nvSpPr>
        <p:spPr>
          <a:xfrm>
            <a:off x="4269215" y="4994904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SG90 </a:t>
            </a:r>
            <a:r>
              <a:rPr lang="zh-TW" altLang="en-US" dirty="0"/>
              <a:t>伺服馬達 舵機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DF1E869-8617-450E-9EF2-6AEF7F1BE43D}"/>
              </a:ext>
            </a:extLst>
          </p:cNvPr>
          <p:cNvSpPr txBox="1"/>
          <p:nvPr/>
        </p:nvSpPr>
        <p:spPr>
          <a:xfrm>
            <a:off x="314486" y="4932336"/>
            <a:ext cx="3369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LCD 1602A</a:t>
            </a:r>
            <a:r>
              <a:rPr lang="zh-TW" altLang="en-US" dirty="0"/>
              <a:t> </a:t>
            </a:r>
            <a:r>
              <a:rPr lang="en-US" altLang="zh-TW" dirty="0"/>
              <a:t>16*2 </a:t>
            </a:r>
            <a:r>
              <a:rPr lang="zh-TW" altLang="en-US" dirty="0"/>
              <a:t>藍底白字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學校這批</a:t>
            </a:r>
            <a:r>
              <a:rPr lang="en-US" altLang="zh-TW" dirty="0"/>
              <a:t>LCD</a:t>
            </a:r>
            <a:r>
              <a:rPr lang="zh-TW" altLang="en-US" dirty="0"/>
              <a:t>的配置位址是</a:t>
            </a:r>
            <a:r>
              <a:rPr lang="en-US" altLang="zh-TW" dirty="0">
                <a:solidFill>
                  <a:srgbClr val="FF0000"/>
                </a:solidFill>
              </a:rPr>
              <a:t>0x27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C8E54D8-4BC9-42C1-8293-AB07940DF236}"/>
              </a:ext>
            </a:extLst>
          </p:cNvPr>
          <p:cNvSpPr txBox="1"/>
          <p:nvPr/>
        </p:nvSpPr>
        <p:spPr>
          <a:xfrm>
            <a:off x="314486" y="5918234"/>
            <a:ext cx="1762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是</a:t>
            </a:r>
            <a:r>
              <a:rPr lang="en-US" altLang="zh-TW" sz="4000" dirty="0">
                <a:solidFill>
                  <a:srgbClr val="FF0000"/>
                </a:solidFill>
              </a:rPr>
              <a:t>0x27</a:t>
            </a:r>
            <a:endParaRPr lang="zh-TW" altLang="en-US" sz="40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61B530E-9F8F-4B4A-B01F-BFA73BF9A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402" y="5940320"/>
            <a:ext cx="2171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00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8873"/>
          </a:xfrm>
        </p:spPr>
        <p:txBody>
          <a:bodyPr/>
          <a:lstStyle/>
          <a:p>
            <a:r>
              <a:rPr lang="zh-TW" altLang="en-US" dirty="0"/>
              <a:t>硬體介紹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090" y="1152231"/>
            <a:ext cx="3592422" cy="354194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9" t="15018" r="9903" b="19091"/>
          <a:stretch/>
        </p:blipFill>
        <p:spPr>
          <a:xfrm>
            <a:off x="1089302" y="4912288"/>
            <a:ext cx="2061557" cy="1789053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41" y="548140"/>
            <a:ext cx="3575853" cy="162008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103E994-3DA3-44A1-963B-B2851FC52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425" y="2880581"/>
            <a:ext cx="4124325" cy="36576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D25AF49-B0F3-459E-8F39-6F1FBB0A0438}"/>
              </a:ext>
            </a:extLst>
          </p:cNvPr>
          <p:cNvSpPr txBox="1"/>
          <p:nvPr/>
        </p:nvSpPr>
        <p:spPr>
          <a:xfrm>
            <a:off x="6904258" y="6063734"/>
            <a:ext cx="240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雨滴 雨水 下雨傳感器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EA3C313-C65C-4DC9-84E3-0D8A6A48A116}"/>
              </a:ext>
            </a:extLst>
          </p:cNvPr>
          <p:cNvSpPr txBox="1"/>
          <p:nvPr/>
        </p:nvSpPr>
        <p:spPr>
          <a:xfrm>
            <a:off x="7054139" y="2065134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水位感測 水深檢測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72B52E1-AF14-495A-B29F-3C7CB88BF297}"/>
              </a:ext>
            </a:extLst>
          </p:cNvPr>
          <p:cNvSpPr txBox="1"/>
          <p:nvPr/>
        </p:nvSpPr>
        <p:spPr>
          <a:xfrm>
            <a:off x="2944536" y="3741490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L298N</a:t>
            </a:r>
            <a:r>
              <a:rPr lang="zh-TW" altLang="en-US" dirty="0"/>
              <a:t>馬達驅動板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22D1127-AD1B-4E73-8DBB-C3FF73425C46}"/>
              </a:ext>
            </a:extLst>
          </p:cNvPr>
          <p:cNvSpPr txBox="1"/>
          <p:nvPr/>
        </p:nvSpPr>
        <p:spPr>
          <a:xfrm>
            <a:off x="3063205" y="6063734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L9110S</a:t>
            </a:r>
            <a:r>
              <a:rPr lang="zh-TW" altLang="en-US" dirty="0"/>
              <a:t>馬達驅動模組</a:t>
            </a:r>
          </a:p>
        </p:txBody>
      </p:sp>
    </p:spTree>
    <p:extLst>
      <p:ext uri="{BB962C8B-B14F-4D97-AF65-F5344CB8AC3E}">
        <p14:creationId xmlns:p14="http://schemas.microsoft.com/office/powerpoint/2010/main" val="2471877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軟體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404130"/>
            <a:ext cx="8596668" cy="4439716"/>
          </a:xfrm>
        </p:spPr>
        <p:txBody>
          <a:bodyPr/>
          <a:lstStyle/>
          <a:p>
            <a:r>
              <a:rPr lang="en-US" altLang="zh-TW" dirty="0" err="1"/>
              <a:t>Kittenblock</a:t>
            </a:r>
            <a:r>
              <a:rPr lang="zh-TW" altLang="en-US" dirty="0"/>
              <a:t>是基於</a:t>
            </a:r>
            <a:r>
              <a:rPr lang="en-US" altLang="zh-TW" dirty="0"/>
              <a:t>MIT</a:t>
            </a:r>
            <a:r>
              <a:rPr lang="zh-TW" altLang="en-US" dirty="0"/>
              <a:t>和</a:t>
            </a:r>
            <a:r>
              <a:rPr lang="en-US" altLang="zh-TW" dirty="0"/>
              <a:t>Google</a:t>
            </a:r>
            <a:r>
              <a:rPr lang="zh-TW" altLang="en-US" dirty="0"/>
              <a:t>團隊共同開發的 </a:t>
            </a:r>
            <a:r>
              <a:rPr lang="en-US" altLang="zh-TW" dirty="0"/>
              <a:t>Scratch3.0</a:t>
            </a:r>
            <a:r>
              <a:rPr lang="zh-TW" altLang="en-US" dirty="0"/>
              <a:t>代碼進行二次開發的圖形化編程軟件，​幫助</a:t>
            </a:r>
            <a:r>
              <a:rPr lang="en-US" altLang="zh-TW" dirty="0"/>
              <a:t>Scratch</a:t>
            </a:r>
            <a:r>
              <a:rPr lang="zh-TW" altLang="en-US" dirty="0"/>
              <a:t>用戶以更簡單的方式學習</a:t>
            </a:r>
            <a:r>
              <a:rPr lang="en-US" altLang="zh-TW" dirty="0"/>
              <a:t>Arduino</a:t>
            </a:r>
            <a:r>
              <a:rPr lang="zh-TW" altLang="en-US" dirty="0"/>
              <a:t>電子平台的電子以及機器人知識。</a:t>
            </a:r>
            <a:r>
              <a:rPr lang="en-US" altLang="zh-TW" dirty="0"/>
              <a:t>(</a:t>
            </a:r>
            <a:r>
              <a:rPr lang="zh-TW" altLang="en-US" dirty="0"/>
              <a:t>全佑電腦</a:t>
            </a:r>
            <a:r>
              <a:rPr lang="en-US" altLang="zh-TW" dirty="0"/>
              <a:t>)</a:t>
            </a:r>
          </a:p>
          <a:p>
            <a:r>
              <a:rPr lang="en-US" altLang="zh-TW" dirty="0" err="1"/>
              <a:t>Kittenblock</a:t>
            </a:r>
            <a:r>
              <a:rPr lang="en-US" altLang="zh-TW" dirty="0"/>
              <a:t> 1.8.3</a:t>
            </a:r>
            <a:br>
              <a:rPr lang="en-US" altLang="zh-TW" dirty="0"/>
            </a:br>
            <a:r>
              <a:rPr lang="en-US" altLang="zh-TW" dirty="0">
                <a:hlinkClick r:id="rId2"/>
              </a:rPr>
              <a:t>http://cdn.kittenbot.cn/win/Kittenblock Setup 1.8.3.exe</a:t>
            </a:r>
            <a:endParaRPr lang="en-US" altLang="zh-TW" dirty="0"/>
          </a:p>
          <a:p>
            <a:r>
              <a:rPr lang="zh-TW" altLang="en-US" dirty="0" smtClean="0"/>
              <a:t>截至</a:t>
            </a:r>
            <a:r>
              <a:rPr lang="en-US" altLang="zh-TW" dirty="0" smtClean="0"/>
              <a:t>2020</a:t>
            </a:r>
            <a:r>
              <a:rPr lang="zh-TW" altLang="en-US" dirty="0" smtClean="0"/>
              <a:t>年</a:t>
            </a:r>
            <a:r>
              <a:rPr lang="en-US" altLang="zh-TW" dirty="0" smtClean="0"/>
              <a:t>4</a:t>
            </a:r>
            <a:r>
              <a:rPr lang="zh-TW" altLang="en-US" dirty="0" smtClean="0"/>
              <a:t>月</a:t>
            </a:r>
            <a:r>
              <a:rPr lang="en-US" altLang="zh-TW" dirty="0" smtClean="0"/>
              <a:t>5</a:t>
            </a:r>
            <a:r>
              <a:rPr lang="zh-TW" altLang="en-US" dirty="0" smtClean="0"/>
              <a:t>日止</a:t>
            </a:r>
            <a:r>
              <a:rPr lang="en-US" altLang="zh-TW" dirty="0" err="1" smtClean="0"/>
              <a:t>Kittenblock</a:t>
            </a:r>
            <a:r>
              <a:rPr lang="zh-TW" altLang="en-US" dirty="0" smtClean="0"/>
              <a:t>新版為</a:t>
            </a:r>
            <a:r>
              <a:rPr lang="en-US" altLang="zh-TW" dirty="0" smtClean="0"/>
              <a:t> 1.8.4z</a:t>
            </a:r>
          </a:p>
        </p:txBody>
      </p:sp>
    </p:spTree>
    <p:extLst>
      <p:ext uri="{BB962C8B-B14F-4D97-AF65-F5344CB8AC3E}">
        <p14:creationId xmlns:p14="http://schemas.microsoft.com/office/powerpoint/2010/main" val="3231678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3935"/>
          </a:xfrm>
        </p:spPr>
        <p:txBody>
          <a:bodyPr/>
          <a:lstStyle/>
          <a:p>
            <a:r>
              <a:rPr lang="en-US" altLang="zh-TW" dirty="0" err="1"/>
              <a:t>Kittenblock</a:t>
            </a:r>
            <a:r>
              <a:rPr lang="zh-TW" altLang="en-US" dirty="0" smtClean="0"/>
              <a:t>更新方式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0955" y="1503885"/>
            <a:ext cx="8596668" cy="542087"/>
          </a:xfrm>
        </p:spPr>
        <p:txBody>
          <a:bodyPr/>
          <a:lstStyle/>
          <a:p>
            <a:r>
              <a:rPr lang="zh-TW" altLang="en-US" dirty="0"/>
              <a:t>因為</a:t>
            </a:r>
            <a:r>
              <a:rPr lang="en-US" altLang="zh-TW" dirty="0" err="1"/>
              <a:t>Kittenblock</a:t>
            </a:r>
            <a:r>
              <a:rPr lang="zh-TW" altLang="en-US" dirty="0"/>
              <a:t>更新需以</a:t>
            </a:r>
            <a:r>
              <a:rPr lang="en-US" altLang="zh-TW" dirty="0"/>
              <a:t>”</a:t>
            </a:r>
            <a:r>
              <a:rPr lang="zh-TW" altLang="en-US" dirty="0"/>
              <a:t>系統管理員方式執行</a:t>
            </a:r>
            <a:r>
              <a:rPr lang="en-US" altLang="zh-TW" dirty="0"/>
              <a:t>”</a:t>
            </a:r>
            <a:r>
              <a:rPr lang="zh-TW" altLang="en-US" dirty="0"/>
              <a:t>，</a:t>
            </a:r>
            <a:r>
              <a:rPr lang="zh-TW" altLang="en-US" dirty="0" smtClean="0"/>
              <a:t>所以可用以下方式更新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r="6904"/>
          <a:stretch/>
        </p:blipFill>
        <p:spPr>
          <a:xfrm>
            <a:off x="4347556" y="2207897"/>
            <a:ext cx="3715443" cy="44767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666" y="2199390"/>
            <a:ext cx="2771775" cy="18478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3931" r="3707"/>
          <a:stretch/>
        </p:blipFill>
        <p:spPr>
          <a:xfrm>
            <a:off x="8118764" y="4217672"/>
            <a:ext cx="4073236" cy="2466975"/>
          </a:xfrm>
          <a:prstGeom prst="rect">
            <a:avLst/>
          </a:prstGeom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324196" y="2204609"/>
            <a:ext cx="3765666" cy="36852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+mj-lt"/>
              <a:buAutoNum type="arabicPeriod"/>
            </a:pPr>
            <a:r>
              <a:rPr lang="zh-TW" altLang="en-US" dirty="0" smtClean="0"/>
              <a:t>在</a:t>
            </a:r>
            <a:r>
              <a:rPr lang="en-US" altLang="zh-TW" dirty="0" err="1" smtClean="0"/>
              <a:t>kittenblock</a:t>
            </a:r>
            <a:r>
              <a:rPr lang="zh-TW" altLang="en-US" dirty="0" smtClean="0"/>
              <a:t>圖示上按下滑鼠右鍵，點選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以系統管理員</a:t>
            </a:r>
            <a:r>
              <a:rPr lang="zh-TW" altLang="en-US" dirty="0"/>
              <a:t>方式執行</a:t>
            </a:r>
            <a:r>
              <a:rPr lang="en-US" altLang="zh-TW" dirty="0" smtClean="0"/>
              <a:t>”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buSzPct val="100000"/>
              <a:buFont typeface="+mj-lt"/>
              <a:buAutoNum type="arabicPeriod"/>
            </a:pPr>
            <a:r>
              <a:rPr lang="zh-TW" altLang="en-US" dirty="0"/>
              <a:t>按</a:t>
            </a:r>
            <a:r>
              <a:rPr lang="en-US" altLang="zh-TW" dirty="0"/>
              <a:t>[</a:t>
            </a:r>
            <a:r>
              <a:rPr lang="zh-TW" altLang="en-US" dirty="0"/>
              <a:t>火箭</a:t>
            </a:r>
            <a:r>
              <a:rPr lang="en-US" altLang="zh-TW" dirty="0"/>
              <a:t>]</a:t>
            </a:r>
            <a:r>
              <a:rPr lang="zh-TW" altLang="en-US" dirty="0"/>
              <a:t>更新</a:t>
            </a:r>
            <a:r>
              <a:rPr lang="zh-TW" altLang="en-US" dirty="0" smtClean="0"/>
              <a:t>，但是通常</a:t>
            </a:r>
            <a:r>
              <a:rPr lang="zh-TW" altLang="en-US" dirty="0"/>
              <a:t>會停在</a:t>
            </a:r>
            <a:r>
              <a:rPr lang="en-US" altLang="zh-TW" dirty="0"/>
              <a:t>80%~90%</a:t>
            </a:r>
            <a:r>
              <a:rPr lang="zh-TW" altLang="en-US" dirty="0"/>
              <a:t>之間就不動</a:t>
            </a:r>
            <a:r>
              <a:rPr lang="zh-TW" altLang="en-US" dirty="0" smtClean="0"/>
              <a:t>了，這時關閉</a:t>
            </a:r>
            <a:r>
              <a:rPr lang="zh-TW" altLang="en-US" dirty="0"/>
              <a:t>程式。</a:t>
            </a:r>
            <a:endParaRPr lang="en-US" altLang="zh-TW" dirty="0"/>
          </a:p>
          <a:p>
            <a:pPr>
              <a:buSzPct val="100000"/>
              <a:buFont typeface="+mj-lt"/>
              <a:buAutoNum type="arabicPeriod"/>
            </a:pPr>
            <a:r>
              <a:rPr lang="zh-TW" altLang="en-US" dirty="0"/>
              <a:t>再次以</a:t>
            </a:r>
            <a:r>
              <a:rPr lang="en-US" altLang="zh-TW" dirty="0"/>
              <a:t>”</a:t>
            </a:r>
            <a:r>
              <a:rPr lang="zh-TW" altLang="en-US" dirty="0"/>
              <a:t>系統管理員方式執行</a:t>
            </a:r>
            <a:r>
              <a:rPr lang="en-US" altLang="zh-TW" dirty="0"/>
              <a:t>”</a:t>
            </a:r>
            <a:r>
              <a:rPr lang="zh-TW" altLang="en-US" dirty="0"/>
              <a:t>執行</a:t>
            </a:r>
            <a:r>
              <a:rPr lang="en-US" altLang="zh-TW" dirty="0" err="1"/>
              <a:t>kittenblock</a:t>
            </a:r>
            <a:r>
              <a:rPr lang="zh-TW" altLang="en-US" dirty="0"/>
              <a:t>，如果已更新完會成出現圖</a:t>
            </a:r>
            <a:r>
              <a:rPr lang="en-US" altLang="zh-TW" dirty="0"/>
              <a:t>3</a:t>
            </a:r>
            <a:r>
              <a:rPr lang="zh-TW" altLang="en-US" dirty="0"/>
              <a:t>畫面，點選</a:t>
            </a:r>
            <a:r>
              <a:rPr lang="en-US" altLang="zh-TW" dirty="0"/>
              <a:t>OK</a:t>
            </a:r>
            <a:r>
              <a:rPr lang="zh-TW" altLang="en-US" dirty="0"/>
              <a:t>更新完成。</a:t>
            </a:r>
            <a:endParaRPr lang="en-US" altLang="zh-TW" dirty="0"/>
          </a:p>
          <a:p>
            <a:pPr>
              <a:buSzPct val="100000"/>
              <a:buFont typeface="+mj-lt"/>
              <a:buAutoNum type="arabicPeriod"/>
            </a:pPr>
            <a:r>
              <a:rPr lang="zh-TW" altLang="en-US" dirty="0" smtClean="0"/>
              <a:t>若還是火箭畫面，點它繼續更新，重複步驟</a:t>
            </a:r>
            <a:r>
              <a:rPr lang="en-US" altLang="zh-TW" dirty="0" smtClean="0"/>
              <a:t>3</a:t>
            </a:r>
            <a:r>
              <a:rPr lang="zh-TW" altLang="en-US" dirty="0" smtClean="0"/>
              <a:t>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4975668" y="3266902"/>
            <a:ext cx="1961804" cy="2493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3222029" y="2884516"/>
            <a:ext cx="1753639" cy="3823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V="1">
            <a:off x="8744989" y="2786844"/>
            <a:ext cx="1813118" cy="862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H="1" flipV="1">
            <a:off x="1457230" y="3564189"/>
            <a:ext cx="7287760" cy="850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11492576" y="433820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圖</a:t>
            </a:r>
            <a:r>
              <a:rPr lang="en-US" altLang="zh-TW" dirty="0" smtClean="0">
                <a:solidFill>
                  <a:srgbClr val="FF0000"/>
                </a:solidFill>
              </a:rPr>
              <a:t>3.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8590549" y="217304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圖</a:t>
            </a:r>
            <a:r>
              <a:rPr lang="en-US" altLang="zh-TW" dirty="0" smtClean="0">
                <a:solidFill>
                  <a:srgbClr val="FF0000"/>
                </a:solidFill>
              </a:rPr>
              <a:t>2.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460307" y="217675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圖</a:t>
            </a:r>
            <a:r>
              <a:rPr lang="en-US" altLang="zh-TW" dirty="0" smtClean="0">
                <a:solidFill>
                  <a:srgbClr val="FF0000"/>
                </a:solidFill>
              </a:rPr>
              <a:t>1.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>
            <a:off x="3885140" y="4733425"/>
            <a:ext cx="7445301" cy="1315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582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224" y="1597025"/>
            <a:ext cx="3692912" cy="50876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000259" cy="653935"/>
          </a:xfrm>
        </p:spPr>
        <p:txBody>
          <a:bodyPr/>
          <a:lstStyle/>
          <a:p>
            <a:r>
              <a:rPr lang="en-US" altLang="zh-TW" dirty="0" err="1"/>
              <a:t>Kittenblock</a:t>
            </a:r>
            <a:r>
              <a:rPr lang="zh-TW" altLang="en-US" dirty="0" smtClean="0"/>
              <a:t>更新方式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1809" y="1296024"/>
            <a:ext cx="8596668" cy="542087"/>
          </a:xfrm>
        </p:spPr>
        <p:txBody>
          <a:bodyPr/>
          <a:lstStyle/>
          <a:p>
            <a:r>
              <a:rPr lang="zh-TW" altLang="en-US" dirty="0"/>
              <a:t>因為</a:t>
            </a:r>
            <a:r>
              <a:rPr lang="en-US" altLang="zh-TW" dirty="0" err="1"/>
              <a:t>Kittenblock</a:t>
            </a:r>
            <a:r>
              <a:rPr lang="zh-TW" altLang="en-US" dirty="0"/>
              <a:t>更新需以</a:t>
            </a:r>
            <a:r>
              <a:rPr lang="en-US" altLang="zh-TW" dirty="0"/>
              <a:t>”</a:t>
            </a:r>
            <a:r>
              <a:rPr lang="zh-TW" altLang="en-US" dirty="0"/>
              <a:t>系統管理員方式執行</a:t>
            </a:r>
            <a:r>
              <a:rPr lang="en-US" altLang="zh-TW" dirty="0"/>
              <a:t>”</a:t>
            </a:r>
            <a:r>
              <a:rPr lang="zh-TW" altLang="en-US" dirty="0"/>
              <a:t>，</a:t>
            </a:r>
            <a:r>
              <a:rPr lang="zh-TW" altLang="en-US" dirty="0" smtClean="0"/>
              <a:t>所以可用以下方式更新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r="6904"/>
          <a:stretch/>
        </p:blipFill>
        <p:spPr>
          <a:xfrm>
            <a:off x="4858438" y="2204608"/>
            <a:ext cx="3715443" cy="4476750"/>
          </a:xfrm>
          <a:prstGeom prst="rect">
            <a:avLst/>
          </a:prstGeom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435243" y="1837345"/>
            <a:ext cx="4335851" cy="356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  <a:buFont typeface="+mj-lt"/>
              <a:buAutoNum type="arabicPeriod"/>
            </a:pPr>
            <a:r>
              <a:rPr lang="zh-TW" altLang="en-US" dirty="0" smtClean="0"/>
              <a:t>在</a:t>
            </a:r>
            <a:r>
              <a:rPr lang="en-US" altLang="zh-TW" dirty="0" err="1" smtClean="0"/>
              <a:t>kittenblock</a:t>
            </a:r>
            <a:r>
              <a:rPr lang="zh-TW" altLang="en-US" dirty="0" smtClean="0"/>
              <a:t>圖示上按下滑鼠右鍵，點選</a:t>
            </a:r>
            <a:r>
              <a:rPr lang="en-US" altLang="zh-TW" dirty="0" smtClean="0"/>
              <a:t>”</a:t>
            </a:r>
            <a:r>
              <a:rPr lang="zh-TW" altLang="en-US" dirty="0" smtClean="0"/>
              <a:t>內容</a:t>
            </a:r>
            <a:r>
              <a:rPr lang="en-US" altLang="zh-TW" dirty="0" smtClean="0"/>
              <a:t>”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buSzPct val="100000"/>
              <a:buFont typeface="+mj-lt"/>
              <a:buAutoNum type="arabicPeriod"/>
            </a:pPr>
            <a:r>
              <a:rPr lang="zh-TW" altLang="en-US" dirty="0" smtClean="0"/>
              <a:t>到</a:t>
            </a:r>
            <a:r>
              <a:rPr lang="en-US" altLang="zh-TW" dirty="0" smtClean="0"/>
              <a:t>[</a:t>
            </a:r>
            <a:r>
              <a:rPr lang="zh-TW" altLang="en-US" dirty="0" smtClean="0"/>
              <a:t>相容性</a:t>
            </a:r>
            <a:r>
              <a:rPr lang="en-US" altLang="zh-TW" dirty="0" smtClean="0"/>
              <a:t>]</a:t>
            </a:r>
            <a:r>
              <a:rPr lang="zh-TW" altLang="en-US" dirty="0" smtClean="0"/>
              <a:t>頁簽。</a:t>
            </a:r>
            <a:endParaRPr lang="en-US" altLang="zh-TW" dirty="0"/>
          </a:p>
          <a:p>
            <a:pPr>
              <a:buSzPct val="100000"/>
              <a:buFont typeface="+mj-lt"/>
              <a:buAutoNum type="arabicPeriod"/>
            </a:pPr>
            <a:r>
              <a:rPr lang="zh-TW" altLang="en-US" dirty="0" smtClean="0"/>
              <a:t>勾選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以系統管理員的身分執行程式</a:t>
            </a:r>
            <a:r>
              <a:rPr lang="en-US" altLang="zh-TW" dirty="0" smtClean="0"/>
              <a:t>”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>
              <a:buSzPct val="100000"/>
              <a:buFont typeface="+mj-lt"/>
              <a:buAutoNum type="arabicPeriod"/>
            </a:pPr>
            <a:r>
              <a:rPr lang="zh-TW" altLang="en-US" dirty="0" smtClean="0"/>
              <a:t>按</a:t>
            </a:r>
            <a:r>
              <a:rPr lang="en-US" altLang="zh-TW" dirty="0" smtClean="0"/>
              <a:t>[</a:t>
            </a:r>
            <a:r>
              <a:rPr lang="zh-TW" altLang="en-US" dirty="0" smtClean="0"/>
              <a:t>確定</a:t>
            </a:r>
            <a:r>
              <a:rPr lang="en-US" altLang="zh-TW" dirty="0" smtClean="0"/>
              <a:t>]</a:t>
            </a:r>
            <a:r>
              <a:rPr lang="zh-TW" altLang="en-US" dirty="0" smtClean="0"/>
              <a:t>完成設定。</a:t>
            </a:r>
            <a:endParaRPr lang="en-US" altLang="zh-TW" dirty="0" smtClean="0"/>
          </a:p>
          <a:p>
            <a:pPr>
              <a:buSzPct val="100000"/>
              <a:buFont typeface="+mj-lt"/>
              <a:buAutoNum type="arabicPeriod"/>
            </a:pPr>
            <a:r>
              <a:rPr lang="zh-TW" altLang="en-US" dirty="0" smtClean="0"/>
              <a:t>此方式更新程式會比較順利，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缺點是每次執行都會詢問是否允許程式變更這部電腦。</a:t>
            </a:r>
            <a:endParaRPr lang="zh-TW" altLang="en-US" dirty="0"/>
          </a:p>
        </p:txBody>
      </p:sp>
      <p:sp>
        <p:nvSpPr>
          <p:cNvPr id="10" name="圓角矩形 9"/>
          <p:cNvSpPr/>
          <p:nvPr/>
        </p:nvSpPr>
        <p:spPr>
          <a:xfrm>
            <a:off x="5619404" y="6101610"/>
            <a:ext cx="1318068" cy="2493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2501535" y="2635135"/>
            <a:ext cx="3117869" cy="3466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>
            <a:off x="4497185" y="3150524"/>
            <a:ext cx="4386633" cy="21280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圓角矩形 19"/>
          <p:cNvSpPr/>
          <p:nvPr/>
        </p:nvSpPr>
        <p:spPr>
          <a:xfrm>
            <a:off x="9535729" y="1853737"/>
            <a:ext cx="547609" cy="3508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8883818" y="5117782"/>
            <a:ext cx="1931040" cy="27310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9591190" y="6121733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4.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8661224" y="4821337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3.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9933203" y="1550805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2.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299047" y="6039832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9982644" y="6315629"/>
            <a:ext cx="547609" cy="3508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38" y="4757732"/>
            <a:ext cx="3515031" cy="2100268"/>
          </a:xfrm>
          <a:prstGeom prst="rect">
            <a:avLst/>
          </a:prstGeom>
        </p:spPr>
      </p:pic>
      <p:cxnSp>
        <p:nvCxnSpPr>
          <p:cNvPr id="32" name="直線單箭頭接點 31"/>
          <p:cNvCxnSpPr/>
          <p:nvPr/>
        </p:nvCxnSpPr>
        <p:spPr>
          <a:xfrm>
            <a:off x="3038519" y="4337484"/>
            <a:ext cx="271129" cy="7749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093477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1106</TotalTime>
  <Words>1243</Words>
  <Application>Microsoft Office PowerPoint</Application>
  <PresentationFormat>寬螢幕</PresentationFormat>
  <Paragraphs>169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1" baseType="lpstr">
      <vt:lpstr>-apple-system-font</vt:lpstr>
      <vt:lpstr>Helvetica Light</vt:lpstr>
      <vt:lpstr>微軟正黑體</vt:lpstr>
      <vt:lpstr>Arial</vt:lpstr>
      <vt:lpstr>Trebuchet MS</vt:lpstr>
      <vt:lpstr>Wingdings</vt:lpstr>
      <vt:lpstr>Wingdings 3</vt:lpstr>
      <vt:lpstr>多面向</vt:lpstr>
      <vt:lpstr>108新泰創資</vt:lpstr>
      <vt:lpstr>The Fun Theory https://www.youtube.com/playlist?list=PL9A7C183D5B9FF6DE</vt:lpstr>
      <vt:lpstr>硬體介紹</vt:lpstr>
      <vt:lpstr>硬體介紹</vt:lpstr>
      <vt:lpstr>硬體介紹</vt:lpstr>
      <vt:lpstr>硬體介紹</vt:lpstr>
      <vt:lpstr>軟體</vt:lpstr>
      <vt:lpstr>Kittenblock更新方式1</vt:lpstr>
      <vt:lpstr>Kittenblock更新方式2</vt:lpstr>
      <vt:lpstr>Kittenblock</vt:lpstr>
      <vt:lpstr>未選定硬體</vt:lpstr>
      <vt:lpstr>已選定硬體(未連接)</vt:lpstr>
      <vt:lpstr>接線</vt:lpstr>
      <vt:lpstr>升級韌體</vt:lpstr>
      <vt:lpstr>第1個小程式</vt:lpstr>
      <vt:lpstr>數位值讀取 按鈕開關（Push Button）簡稱PB</vt:lpstr>
      <vt:lpstr>四腳按鈕開關，對向兩兩連通，按下開關的當下四支腳互通。</vt:lpstr>
      <vt:lpstr>按鈕開關接線</vt:lpstr>
      <vt:lpstr>利用按鈕開關控制LED燈</vt:lpstr>
      <vt:lpstr>無源蜂鳴器</vt:lpstr>
      <vt:lpstr>可變電阻 potentiometer</vt:lpstr>
      <vt:lpstr>PowerPoint 簡報</vt:lpstr>
      <vt:lpstr>利用可變電阻調整LED燈明亮</vt:lpstr>
      <vt:lpstr>光敏電阻</vt:lpstr>
      <vt:lpstr>光敏電阻</vt:lpstr>
      <vt:lpstr>利用光敏電阻製作自動開關小夜燈</vt:lpstr>
      <vt:lpstr>舵機Servo</vt:lpstr>
      <vt:lpstr>舵機Servo</vt:lpstr>
      <vt:lpstr>利用可變電阻轉動舵機</vt:lpstr>
      <vt:lpstr>超音波感測器</vt:lpstr>
      <vt:lpstr>超音波感測器接線</vt:lpstr>
      <vt:lpstr>超音波感測器</vt:lpstr>
      <vt:lpstr>利用超音波感測器轉動舵機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108新泰創資</dc:title>
  <dc:creator>Daygo</dc:creator>
  <cp:lastModifiedBy>Daygo</cp:lastModifiedBy>
  <cp:revision>134</cp:revision>
  <dcterms:created xsi:type="dcterms:W3CDTF">2020-03-11T12:57:21Z</dcterms:created>
  <dcterms:modified xsi:type="dcterms:W3CDTF">2020-04-14T13:30:38Z</dcterms:modified>
</cp:coreProperties>
</file>