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74" r:id="rId6"/>
    <p:sldId id="278" r:id="rId7"/>
    <p:sldId id="279" r:id="rId8"/>
    <p:sldId id="280" r:id="rId9"/>
    <p:sldId id="258" r:id="rId10"/>
    <p:sldId id="259" r:id="rId11"/>
    <p:sldId id="261" r:id="rId12"/>
    <p:sldId id="264" r:id="rId13"/>
    <p:sldId id="265" r:id="rId14"/>
    <p:sldId id="275" r:id="rId15"/>
    <p:sldId id="276" r:id="rId16"/>
    <p:sldId id="277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V_TJM3_n5B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RH-GdZxl-o" TargetMode="External"/><Relationship Id="rId13" Type="http://schemas.openxmlformats.org/officeDocument/2006/relationships/hyperlink" Target="https://www.youtube.com/watch?v=2ni9g9kgOWA" TargetMode="External"/><Relationship Id="rId18" Type="http://schemas.openxmlformats.org/officeDocument/2006/relationships/hyperlink" Target="https://www.youtube.com/watch?v=J3zu4joOz70" TargetMode="External"/><Relationship Id="rId3" Type="http://schemas.openxmlformats.org/officeDocument/2006/relationships/hyperlink" Target="https://www.youtube.com/watch?v=Q8Zw4-lRXJI" TargetMode="External"/><Relationship Id="rId7" Type="http://schemas.openxmlformats.org/officeDocument/2006/relationships/hyperlink" Target="https://www.youtube.com/watch?v=PfvqunpN7M4" TargetMode="External"/><Relationship Id="rId12" Type="http://schemas.openxmlformats.org/officeDocument/2006/relationships/hyperlink" Target="https://www.youtube.com/watch?v=SvDT_PzgEoE" TargetMode="External"/><Relationship Id="rId17" Type="http://schemas.openxmlformats.org/officeDocument/2006/relationships/hyperlink" Target="https://www.youtube.com/watch?v=lGiWsv3Ef3s" TargetMode="External"/><Relationship Id="rId2" Type="http://schemas.openxmlformats.org/officeDocument/2006/relationships/hyperlink" Target="https://www.youtube.com/watch?v=ydgLQCQMBuU" TargetMode="External"/><Relationship Id="rId16" Type="http://schemas.openxmlformats.org/officeDocument/2006/relationships/hyperlink" Target="https://www.youtube.com/watch?v=Fd0mGhOH7Q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x-9eOc3bQU&amp;t=182s" TargetMode="External"/><Relationship Id="rId11" Type="http://schemas.openxmlformats.org/officeDocument/2006/relationships/hyperlink" Target="https://www.youtube.com/watch?v=nKHMD2rLSQw" TargetMode="External"/><Relationship Id="rId5" Type="http://schemas.openxmlformats.org/officeDocument/2006/relationships/hyperlink" Target="https://www.youtube.com/watch?v=Lp8eSCuQqb0&amp;t=311s" TargetMode="External"/><Relationship Id="rId15" Type="http://schemas.openxmlformats.org/officeDocument/2006/relationships/hyperlink" Target="https://youtu.be/baxpsy5ox7M" TargetMode="External"/><Relationship Id="rId10" Type="http://schemas.openxmlformats.org/officeDocument/2006/relationships/hyperlink" Target="https://www.youtube.com/watch?v=r_5p62GCVBs&amp;list=PLAwgaA-BpmjjgtPfpqFztEOKopx3nXPyU&amp;index=7" TargetMode="External"/><Relationship Id="rId4" Type="http://schemas.openxmlformats.org/officeDocument/2006/relationships/hyperlink" Target="https://www.youtube.com/watch?v=sb-pynoqPmU" TargetMode="External"/><Relationship Id="rId9" Type="http://schemas.openxmlformats.org/officeDocument/2006/relationships/hyperlink" Target="https://www.youtube.com/watch?v=xi7WGB_QsNk&amp;list=PLAwgaA-BpmjjgtPfpqFztEOKopx3nXPyU&amp;index=8" TargetMode="External"/><Relationship Id="rId14" Type="http://schemas.openxmlformats.org/officeDocument/2006/relationships/hyperlink" Target="https://www.youtube.com/watch?v=gUolJTUGr-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aiwanarduino.blogspot.com/2014/08/blog-post_16.html" TargetMode="External"/><Relationship Id="rId2" Type="http://schemas.openxmlformats.org/officeDocument/2006/relationships/hyperlink" Target="http://taiwanarduino.blogspo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r>
              <a:rPr lang="zh-TW" altLang="en-US" dirty="0"/>
              <a:t>新泰創資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2020.4.18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5197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729296" cy="59663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4</a:t>
            </a:r>
            <a:r>
              <a:rPr lang="zh-TW" altLang="en-US" dirty="0"/>
              <a:t>路紅外線循跡模組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5" y="1567202"/>
            <a:ext cx="4052608" cy="3880773"/>
          </a:xfrm>
        </p:spPr>
        <p:txBody>
          <a:bodyPr/>
          <a:lstStyle/>
          <a:p>
            <a:r>
              <a:rPr lang="zh-TW" altLang="en-US" dirty="0"/>
              <a:t>紅外線循跡模組輸入為數位訊號，所以接在</a:t>
            </a:r>
            <a:r>
              <a:rPr lang="en-US" altLang="zh-TW" dirty="0"/>
              <a:t>Arduino</a:t>
            </a:r>
            <a:r>
              <a:rPr lang="zh-TW" altLang="en-US" dirty="0"/>
              <a:t>板子</a:t>
            </a:r>
            <a:r>
              <a:rPr lang="en-US" altLang="zh-TW" dirty="0"/>
              <a:t>pin3~pin12</a:t>
            </a:r>
            <a:r>
              <a:rPr lang="zh-TW" altLang="en-US" dirty="0"/>
              <a:t>的接腳。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51" y="2761544"/>
            <a:ext cx="3762375" cy="27717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"/>
          <a:stretch/>
        </p:blipFill>
        <p:spPr>
          <a:xfrm rot="10800000">
            <a:off x="7559430" y="1677717"/>
            <a:ext cx="1879361" cy="23597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5"/>
          <a:stretch/>
        </p:blipFill>
        <p:spPr>
          <a:xfrm>
            <a:off x="6644984" y="4243921"/>
            <a:ext cx="3355226" cy="24081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0028" y="561204"/>
            <a:ext cx="733232" cy="1391556"/>
          </a:xfrm>
          <a:prstGeom prst="rect">
            <a:avLst/>
          </a:prstGeom>
        </p:spPr>
      </p:pic>
      <p:sp>
        <p:nvSpPr>
          <p:cNvPr id="18" name="手繪多邊形 17"/>
          <p:cNvSpPr/>
          <p:nvPr/>
        </p:nvSpPr>
        <p:spPr>
          <a:xfrm>
            <a:off x="7074131" y="1305098"/>
            <a:ext cx="897774" cy="407324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7774" h="407324">
                <a:moveTo>
                  <a:pt x="0" y="0"/>
                </a:moveTo>
                <a:cubicBezTo>
                  <a:pt x="145472" y="7620"/>
                  <a:pt x="598516" y="-1386"/>
                  <a:pt x="748145" y="66501"/>
                </a:cubicBezTo>
                <a:cubicBezTo>
                  <a:pt x="897774" y="134388"/>
                  <a:pt x="892232" y="256310"/>
                  <a:pt x="897774" y="407324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手繪多邊形 18"/>
          <p:cNvSpPr/>
          <p:nvPr/>
        </p:nvSpPr>
        <p:spPr>
          <a:xfrm>
            <a:off x="7060666" y="1184748"/>
            <a:ext cx="773447" cy="515389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11004 h 418328"/>
              <a:gd name="connsiteX1" fmla="*/ 540326 w 897774"/>
              <a:gd name="connsiteY1" fmla="*/ 35941 h 418328"/>
              <a:gd name="connsiteX2" fmla="*/ 897774 w 897774"/>
              <a:gd name="connsiteY2" fmla="*/ 418328 h 418328"/>
              <a:gd name="connsiteX0" fmla="*/ 0 w 773084"/>
              <a:gd name="connsiteY0" fmla="*/ 18761 h 534150"/>
              <a:gd name="connsiteX1" fmla="*/ 540326 w 773084"/>
              <a:gd name="connsiteY1" fmla="*/ 43698 h 534150"/>
              <a:gd name="connsiteX2" fmla="*/ 773084 w 773084"/>
              <a:gd name="connsiteY2" fmla="*/ 534150 h 534150"/>
              <a:gd name="connsiteX0" fmla="*/ 0 w 773447"/>
              <a:gd name="connsiteY0" fmla="*/ 0 h 515389"/>
              <a:gd name="connsiteX1" fmla="*/ 673330 w 773447"/>
              <a:gd name="connsiteY1" fmla="*/ 66501 h 515389"/>
              <a:gd name="connsiteX2" fmla="*/ 773084 w 773447"/>
              <a:gd name="connsiteY2" fmla="*/ 515389 h 51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447" h="515389">
                <a:moveTo>
                  <a:pt x="0" y="0"/>
                </a:moveTo>
                <a:cubicBezTo>
                  <a:pt x="145472" y="7620"/>
                  <a:pt x="544483" y="-19397"/>
                  <a:pt x="673330" y="66501"/>
                </a:cubicBezTo>
                <a:cubicBezTo>
                  <a:pt x="802177" y="152399"/>
                  <a:pt x="767542" y="364375"/>
                  <a:pt x="773084" y="515389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手繪多邊形 19"/>
          <p:cNvSpPr/>
          <p:nvPr/>
        </p:nvSpPr>
        <p:spPr>
          <a:xfrm>
            <a:off x="7096693" y="1045723"/>
            <a:ext cx="627671" cy="657183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11004 h 418328"/>
              <a:gd name="connsiteX1" fmla="*/ 540326 w 897774"/>
              <a:gd name="connsiteY1" fmla="*/ 35941 h 418328"/>
              <a:gd name="connsiteX2" fmla="*/ 897774 w 897774"/>
              <a:gd name="connsiteY2" fmla="*/ 418328 h 418328"/>
              <a:gd name="connsiteX0" fmla="*/ 0 w 773084"/>
              <a:gd name="connsiteY0" fmla="*/ 18761 h 534150"/>
              <a:gd name="connsiteX1" fmla="*/ 540326 w 773084"/>
              <a:gd name="connsiteY1" fmla="*/ 43698 h 534150"/>
              <a:gd name="connsiteX2" fmla="*/ 773084 w 773084"/>
              <a:gd name="connsiteY2" fmla="*/ 534150 h 534150"/>
              <a:gd name="connsiteX0" fmla="*/ 0 w 773447"/>
              <a:gd name="connsiteY0" fmla="*/ 0 h 515389"/>
              <a:gd name="connsiteX1" fmla="*/ 673330 w 773447"/>
              <a:gd name="connsiteY1" fmla="*/ 66501 h 515389"/>
              <a:gd name="connsiteX2" fmla="*/ 773084 w 773447"/>
              <a:gd name="connsiteY2" fmla="*/ 515389 h 515389"/>
              <a:gd name="connsiteX0" fmla="*/ 0 w 623455"/>
              <a:gd name="connsiteY0" fmla="*/ 7178 h 497382"/>
              <a:gd name="connsiteX1" fmla="*/ 523701 w 623455"/>
              <a:gd name="connsiteY1" fmla="*/ 48494 h 497382"/>
              <a:gd name="connsiteX2" fmla="*/ 623455 w 623455"/>
              <a:gd name="connsiteY2" fmla="*/ 497382 h 497382"/>
              <a:gd name="connsiteX0" fmla="*/ 0 w 623455"/>
              <a:gd name="connsiteY0" fmla="*/ 7178 h 497382"/>
              <a:gd name="connsiteX1" fmla="*/ 523701 w 623455"/>
              <a:gd name="connsiteY1" fmla="*/ 48494 h 497382"/>
              <a:gd name="connsiteX2" fmla="*/ 623455 w 623455"/>
              <a:gd name="connsiteY2" fmla="*/ 497382 h 497382"/>
              <a:gd name="connsiteX0" fmla="*/ 0 w 627671"/>
              <a:gd name="connsiteY0" fmla="*/ 0 h 490204"/>
              <a:gd name="connsiteX1" fmla="*/ 556952 w 627671"/>
              <a:gd name="connsiteY1" fmla="*/ 72798 h 490204"/>
              <a:gd name="connsiteX2" fmla="*/ 623455 w 627671"/>
              <a:gd name="connsiteY2" fmla="*/ 490204 h 490204"/>
              <a:gd name="connsiteX0" fmla="*/ 0 w 627671"/>
              <a:gd name="connsiteY0" fmla="*/ 7570 h 497774"/>
              <a:gd name="connsiteX1" fmla="*/ 556952 w 627671"/>
              <a:gd name="connsiteY1" fmla="*/ 80368 h 497774"/>
              <a:gd name="connsiteX2" fmla="*/ 623455 w 627671"/>
              <a:gd name="connsiteY2" fmla="*/ 497774 h 49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7671" h="497774">
                <a:moveTo>
                  <a:pt x="0" y="7570"/>
                </a:moveTo>
                <a:cubicBezTo>
                  <a:pt x="286788" y="-9996"/>
                  <a:pt x="453043" y="-1333"/>
                  <a:pt x="556952" y="80368"/>
                </a:cubicBezTo>
                <a:cubicBezTo>
                  <a:pt x="660861" y="162069"/>
                  <a:pt x="617913" y="346760"/>
                  <a:pt x="623455" y="497774"/>
                </a:cubicBezTo>
              </a:path>
            </a:pathLst>
          </a:cu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0028" y="-130595"/>
            <a:ext cx="733232" cy="1391556"/>
          </a:xfrm>
          <a:prstGeom prst="rect">
            <a:avLst/>
          </a:prstGeom>
        </p:spPr>
      </p:pic>
      <p:sp>
        <p:nvSpPr>
          <p:cNvPr id="22" name="手繪多邊形 21"/>
          <p:cNvSpPr/>
          <p:nvPr/>
        </p:nvSpPr>
        <p:spPr>
          <a:xfrm>
            <a:off x="7074131" y="605776"/>
            <a:ext cx="1321723" cy="1096489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1321723"/>
              <a:gd name="connsiteY0" fmla="*/ 33471 h 1122438"/>
              <a:gd name="connsiteX1" fmla="*/ 748145 w 1321723"/>
              <a:gd name="connsiteY1" fmla="*/ 99972 h 1122438"/>
              <a:gd name="connsiteX2" fmla="*/ 1321723 w 1321723"/>
              <a:gd name="connsiteY2" fmla="*/ 1122438 h 1122438"/>
              <a:gd name="connsiteX0" fmla="*/ 0 w 1321804"/>
              <a:gd name="connsiteY0" fmla="*/ 0 h 1088967"/>
              <a:gd name="connsiteX1" fmla="*/ 1138843 w 1321804"/>
              <a:gd name="connsiteY1" fmla="*/ 157941 h 1088967"/>
              <a:gd name="connsiteX2" fmla="*/ 1321723 w 1321804"/>
              <a:gd name="connsiteY2" fmla="*/ 1088967 h 1088967"/>
              <a:gd name="connsiteX0" fmla="*/ 0 w 1321723"/>
              <a:gd name="connsiteY0" fmla="*/ 0 h 1088967"/>
              <a:gd name="connsiteX1" fmla="*/ 1138843 w 1321723"/>
              <a:gd name="connsiteY1" fmla="*/ 157941 h 1088967"/>
              <a:gd name="connsiteX2" fmla="*/ 1321723 w 1321723"/>
              <a:gd name="connsiteY2" fmla="*/ 1088967 h 1088967"/>
              <a:gd name="connsiteX0" fmla="*/ 0 w 1321723"/>
              <a:gd name="connsiteY0" fmla="*/ 0 h 1088967"/>
              <a:gd name="connsiteX1" fmla="*/ 1205345 w 1321723"/>
              <a:gd name="connsiteY1" fmla="*/ 133003 h 1088967"/>
              <a:gd name="connsiteX2" fmla="*/ 1321723 w 1321723"/>
              <a:gd name="connsiteY2" fmla="*/ 1088967 h 1088967"/>
              <a:gd name="connsiteX0" fmla="*/ 0 w 1335244"/>
              <a:gd name="connsiteY0" fmla="*/ 4619 h 1093586"/>
              <a:gd name="connsiteX1" fmla="*/ 1205345 w 1335244"/>
              <a:gd name="connsiteY1" fmla="*/ 137622 h 1093586"/>
              <a:gd name="connsiteX2" fmla="*/ 1321723 w 1335244"/>
              <a:gd name="connsiteY2" fmla="*/ 1093586 h 1093586"/>
              <a:gd name="connsiteX0" fmla="*/ 0 w 1321723"/>
              <a:gd name="connsiteY0" fmla="*/ 7522 h 1096489"/>
              <a:gd name="connsiteX1" fmla="*/ 1155468 w 1321723"/>
              <a:gd name="connsiteY1" fmla="*/ 132213 h 1096489"/>
              <a:gd name="connsiteX2" fmla="*/ 1321723 w 1321723"/>
              <a:gd name="connsiteY2" fmla="*/ 1096489 h 109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1723" h="1096489">
                <a:moveTo>
                  <a:pt x="0" y="7522"/>
                </a:moveTo>
                <a:cubicBezTo>
                  <a:pt x="145472" y="15142"/>
                  <a:pt x="960119" y="-57593"/>
                  <a:pt x="1155468" y="132213"/>
                </a:cubicBezTo>
                <a:cubicBezTo>
                  <a:pt x="1350817" y="322019"/>
                  <a:pt x="1316181" y="945475"/>
                  <a:pt x="1321723" y="1096489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手繪多邊形 22"/>
          <p:cNvSpPr/>
          <p:nvPr/>
        </p:nvSpPr>
        <p:spPr>
          <a:xfrm>
            <a:off x="7060667" y="480739"/>
            <a:ext cx="1230284" cy="1175992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11004 h 418328"/>
              <a:gd name="connsiteX1" fmla="*/ 540326 w 897774"/>
              <a:gd name="connsiteY1" fmla="*/ 35941 h 418328"/>
              <a:gd name="connsiteX2" fmla="*/ 897774 w 897774"/>
              <a:gd name="connsiteY2" fmla="*/ 418328 h 418328"/>
              <a:gd name="connsiteX0" fmla="*/ 0 w 773084"/>
              <a:gd name="connsiteY0" fmla="*/ 18761 h 534150"/>
              <a:gd name="connsiteX1" fmla="*/ 540326 w 773084"/>
              <a:gd name="connsiteY1" fmla="*/ 43698 h 534150"/>
              <a:gd name="connsiteX2" fmla="*/ 773084 w 773084"/>
              <a:gd name="connsiteY2" fmla="*/ 534150 h 534150"/>
              <a:gd name="connsiteX0" fmla="*/ 0 w 773447"/>
              <a:gd name="connsiteY0" fmla="*/ 0 h 515389"/>
              <a:gd name="connsiteX1" fmla="*/ 673330 w 773447"/>
              <a:gd name="connsiteY1" fmla="*/ 66501 h 515389"/>
              <a:gd name="connsiteX2" fmla="*/ 773084 w 773447"/>
              <a:gd name="connsiteY2" fmla="*/ 515389 h 515389"/>
              <a:gd name="connsiteX0" fmla="*/ 0 w 1230284"/>
              <a:gd name="connsiteY0" fmla="*/ 38716 h 1202497"/>
              <a:gd name="connsiteX1" fmla="*/ 673330 w 1230284"/>
              <a:gd name="connsiteY1" fmla="*/ 105217 h 1202497"/>
              <a:gd name="connsiteX2" fmla="*/ 1230284 w 1230284"/>
              <a:gd name="connsiteY2" fmla="*/ 1202497 h 1202497"/>
              <a:gd name="connsiteX0" fmla="*/ 0 w 1230284"/>
              <a:gd name="connsiteY0" fmla="*/ 12211 h 1175992"/>
              <a:gd name="connsiteX1" fmla="*/ 1005839 w 1230284"/>
              <a:gd name="connsiteY1" fmla="*/ 128588 h 1175992"/>
              <a:gd name="connsiteX2" fmla="*/ 1230284 w 1230284"/>
              <a:gd name="connsiteY2" fmla="*/ 1175992 h 117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0284" h="1175992">
                <a:moveTo>
                  <a:pt x="0" y="12211"/>
                </a:moveTo>
                <a:cubicBezTo>
                  <a:pt x="145472" y="19831"/>
                  <a:pt x="800792" y="-65375"/>
                  <a:pt x="1005839" y="128588"/>
                </a:cubicBezTo>
                <a:cubicBezTo>
                  <a:pt x="1210886" y="322551"/>
                  <a:pt x="1224742" y="1024978"/>
                  <a:pt x="1230284" y="1175992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手繪多邊形 23"/>
          <p:cNvSpPr/>
          <p:nvPr/>
        </p:nvSpPr>
        <p:spPr>
          <a:xfrm>
            <a:off x="7096694" y="343713"/>
            <a:ext cx="1072342" cy="1299162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11004 h 418328"/>
              <a:gd name="connsiteX1" fmla="*/ 540326 w 897774"/>
              <a:gd name="connsiteY1" fmla="*/ 35941 h 418328"/>
              <a:gd name="connsiteX2" fmla="*/ 897774 w 897774"/>
              <a:gd name="connsiteY2" fmla="*/ 418328 h 418328"/>
              <a:gd name="connsiteX0" fmla="*/ 0 w 773084"/>
              <a:gd name="connsiteY0" fmla="*/ 18761 h 534150"/>
              <a:gd name="connsiteX1" fmla="*/ 540326 w 773084"/>
              <a:gd name="connsiteY1" fmla="*/ 43698 h 534150"/>
              <a:gd name="connsiteX2" fmla="*/ 773084 w 773084"/>
              <a:gd name="connsiteY2" fmla="*/ 534150 h 534150"/>
              <a:gd name="connsiteX0" fmla="*/ 0 w 773447"/>
              <a:gd name="connsiteY0" fmla="*/ 0 h 515389"/>
              <a:gd name="connsiteX1" fmla="*/ 673330 w 773447"/>
              <a:gd name="connsiteY1" fmla="*/ 66501 h 515389"/>
              <a:gd name="connsiteX2" fmla="*/ 773084 w 773447"/>
              <a:gd name="connsiteY2" fmla="*/ 515389 h 515389"/>
              <a:gd name="connsiteX0" fmla="*/ 0 w 623455"/>
              <a:gd name="connsiteY0" fmla="*/ 7178 h 497382"/>
              <a:gd name="connsiteX1" fmla="*/ 523701 w 623455"/>
              <a:gd name="connsiteY1" fmla="*/ 48494 h 497382"/>
              <a:gd name="connsiteX2" fmla="*/ 623455 w 623455"/>
              <a:gd name="connsiteY2" fmla="*/ 497382 h 497382"/>
              <a:gd name="connsiteX0" fmla="*/ 0 w 623455"/>
              <a:gd name="connsiteY0" fmla="*/ 7178 h 497382"/>
              <a:gd name="connsiteX1" fmla="*/ 523701 w 623455"/>
              <a:gd name="connsiteY1" fmla="*/ 48494 h 497382"/>
              <a:gd name="connsiteX2" fmla="*/ 623455 w 623455"/>
              <a:gd name="connsiteY2" fmla="*/ 497382 h 497382"/>
              <a:gd name="connsiteX0" fmla="*/ 0 w 627671"/>
              <a:gd name="connsiteY0" fmla="*/ 0 h 490204"/>
              <a:gd name="connsiteX1" fmla="*/ 556952 w 627671"/>
              <a:gd name="connsiteY1" fmla="*/ 72798 h 490204"/>
              <a:gd name="connsiteX2" fmla="*/ 623455 w 627671"/>
              <a:gd name="connsiteY2" fmla="*/ 490204 h 490204"/>
              <a:gd name="connsiteX0" fmla="*/ 0 w 627671"/>
              <a:gd name="connsiteY0" fmla="*/ 7570 h 497774"/>
              <a:gd name="connsiteX1" fmla="*/ 556952 w 627671"/>
              <a:gd name="connsiteY1" fmla="*/ 80368 h 497774"/>
              <a:gd name="connsiteX2" fmla="*/ 623455 w 627671"/>
              <a:gd name="connsiteY2" fmla="*/ 497774 h 497774"/>
              <a:gd name="connsiteX0" fmla="*/ 0 w 1072342"/>
              <a:gd name="connsiteY0" fmla="*/ 30735 h 999462"/>
              <a:gd name="connsiteX1" fmla="*/ 556952 w 1072342"/>
              <a:gd name="connsiteY1" fmla="*/ 103533 h 999462"/>
              <a:gd name="connsiteX2" fmla="*/ 1072342 w 1072342"/>
              <a:gd name="connsiteY2" fmla="*/ 999462 h 999462"/>
              <a:gd name="connsiteX0" fmla="*/ 0 w 1072342"/>
              <a:gd name="connsiteY0" fmla="*/ 15305 h 984032"/>
              <a:gd name="connsiteX1" fmla="*/ 773082 w 1072342"/>
              <a:gd name="connsiteY1" fmla="*/ 125881 h 984032"/>
              <a:gd name="connsiteX2" fmla="*/ 1072342 w 1072342"/>
              <a:gd name="connsiteY2" fmla="*/ 984032 h 98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2342" h="984032">
                <a:moveTo>
                  <a:pt x="0" y="15305"/>
                </a:moveTo>
                <a:cubicBezTo>
                  <a:pt x="286788" y="-2261"/>
                  <a:pt x="594358" y="-35574"/>
                  <a:pt x="773082" y="125881"/>
                </a:cubicBezTo>
                <a:cubicBezTo>
                  <a:pt x="951806" y="287336"/>
                  <a:pt x="1066800" y="833018"/>
                  <a:pt x="1072342" y="984032"/>
                </a:cubicBezTo>
              </a:path>
            </a:pathLst>
          </a:custGeom>
          <a:ln w="190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 24"/>
          <p:cNvSpPr/>
          <p:nvPr/>
        </p:nvSpPr>
        <p:spPr>
          <a:xfrm>
            <a:off x="8575150" y="3940698"/>
            <a:ext cx="721389" cy="2574867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1321723"/>
              <a:gd name="connsiteY0" fmla="*/ 33471 h 1122438"/>
              <a:gd name="connsiteX1" fmla="*/ 748145 w 1321723"/>
              <a:gd name="connsiteY1" fmla="*/ 99972 h 1122438"/>
              <a:gd name="connsiteX2" fmla="*/ 1321723 w 1321723"/>
              <a:gd name="connsiteY2" fmla="*/ 1122438 h 1122438"/>
              <a:gd name="connsiteX0" fmla="*/ 0 w 1321804"/>
              <a:gd name="connsiteY0" fmla="*/ 0 h 1088967"/>
              <a:gd name="connsiteX1" fmla="*/ 1138843 w 1321804"/>
              <a:gd name="connsiteY1" fmla="*/ 157941 h 1088967"/>
              <a:gd name="connsiteX2" fmla="*/ 1321723 w 1321804"/>
              <a:gd name="connsiteY2" fmla="*/ 1088967 h 1088967"/>
              <a:gd name="connsiteX0" fmla="*/ 0 w 1321723"/>
              <a:gd name="connsiteY0" fmla="*/ 0 h 1088967"/>
              <a:gd name="connsiteX1" fmla="*/ 1138843 w 1321723"/>
              <a:gd name="connsiteY1" fmla="*/ 157941 h 1088967"/>
              <a:gd name="connsiteX2" fmla="*/ 1321723 w 1321723"/>
              <a:gd name="connsiteY2" fmla="*/ 1088967 h 1088967"/>
              <a:gd name="connsiteX0" fmla="*/ 0 w 1321723"/>
              <a:gd name="connsiteY0" fmla="*/ 0 h 1088967"/>
              <a:gd name="connsiteX1" fmla="*/ 1205345 w 1321723"/>
              <a:gd name="connsiteY1" fmla="*/ 133003 h 1088967"/>
              <a:gd name="connsiteX2" fmla="*/ 1321723 w 1321723"/>
              <a:gd name="connsiteY2" fmla="*/ 1088967 h 1088967"/>
              <a:gd name="connsiteX0" fmla="*/ 0 w 1335244"/>
              <a:gd name="connsiteY0" fmla="*/ 4619 h 1093586"/>
              <a:gd name="connsiteX1" fmla="*/ 1205345 w 1335244"/>
              <a:gd name="connsiteY1" fmla="*/ 137622 h 1093586"/>
              <a:gd name="connsiteX2" fmla="*/ 1321723 w 1335244"/>
              <a:gd name="connsiteY2" fmla="*/ 1093586 h 1093586"/>
              <a:gd name="connsiteX0" fmla="*/ 0 w 1321723"/>
              <a:gd name="connsiteY0" fmla="*/ 7522 h 1096489"/>
              <a:gd name="connsiteX1" fmla="*/ 1155468 w 1321723"/>
              <a:gd name="connsiteY1" fmla="*/ 132213 h 1096489"/>
              <a:gd name="connsiteX2" fmla="*/ 1321723 w 1321723"/>
              <a:gd name="connsiteY2" fmla="*/ 1096489 h 1096489"/>
              <a:gd name="connsiteX0" fmla="*/ 899033 w 914920"/>
              <a:gd name="connsiteY0" fmla="*/ 413976 h 975893"/>
              <a:gd name="connsiteX1" fmla="*/ 28851 w 914920"/>
              <a:gd name="connsiteY1" fmla="*/ 11617 h 975893"/>
              <a:gd name="connsiteX2" fmla="*/ 195106 w 914920"/>
              <a:gd name="connsiteY2" fmla="*/ 975893 h 975893"/>
              <a:gd name="connsiteX0" fmla="*/ 893438 w 909211"/>
              <a:gd name="connsiteY0" fmla="*/ 524610 h 3099477"/>
              <a:gd name="connsiteX1" fmla="*/ 23256 w 909211"/>
              <a:gd name="connsiteY1" fmla="*/ 122251 h 3099477"/>
              <a:gd name="connsiteX2" fmla="*/ 233961 w 909211"/>
              <a:gd name="connsiteY2" fmla="*/ 3099477 h 3099477"/>
              <a:gd name="connsiteX0" fmla="*/ 715133 w 734875"/>
              <a:gd name="connsiteY0" fmla="*/ 0 h 2574867"/>
              <a:gd name="connsiteX1" fmla="*/ 48151 w 734875"/>
              <a:gd name="connsiteY1" fmla="*/ 1166091 h 2574867"/>
              <a:gd name="connsiteX2" fmla="*/ 55656 w 734875"/>
              <a:gd name="connsiteY2" fmla="*/ 2574867 h 2574867"/>
              <a:gd name="connsiteX0" fmla="*/ 715133 w 721389"/>
              <a:gd name="connsiteY0" fmla="*/ 0 h 2574867"/>
              <a:gd name="connsiteX1" fmla="*/ 48151 w 721389"/>
              <a:gd name="connsiteY1" fmla="*/ 1166091 h 2574867"/>
              <a:gd name="connsiteX2" fmla="*/ 55656 w 721389"/>
              <a:gd name="connsiteY2" fmla="*/ 2574867 h 257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1389" h="2574867">
                <a:moveTo>
                  <a:pt x="715133" y="0"/>
                </a:moveTo>
                <a:cubicBezTo>
                  <a:pt x="790755" y="1645920"/>
                  <a:pt x="158064" y="736947"/>
                  <a:pt x="48151" y="1166091"/>
                </a:cubicBezTo>
                <a:cubicBezTo>
                  <a:pt x="-61762" y="1595235"/>
                  <a:pt x="50114" y="2423853"/>
                  <a:pt x="55656" y="2574867"/>
                </a:cubicBezTo>
              </a:path>
            </a:pathLst>
          </a:custGeom>
          <a:ln w="190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手繪多邊形 25"/>
          <p:cNvSpPr/>
          <p:nvPr/>
        </p:nvSpPr>
        <p:spPr>
          <a:xfrm>
            <a:off x="8731365" y="3927998"/>
            <a:ext cx="454002" cy="2581217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1321723"/>
              <a:gd name="connsiteY0" fmla="*/ 33471 h 1122438"/>
              <a:gd name="connsiteX1" fmla="*/ 748145 w 1321723"/>
              <a:gd name="connsiteY1" fmla="*/ 99972 h 1122438"/>
              <a:gd name="connsiteX2" fmla="*/ 1321723 w 1321723"/>
              <a:gd name="connsiteY2" fmla="*/ 1122438 h 1122438"/>
              <a:gd name="connsiteX0" fmla="*/ 0 w 1321804"/>
              <a:gd name="connsiteY0" fmla="*/ 0 h 1088967"/>
              <a:gd name="connsiteX1" fmla="*/ 1138843 w 1321804"/>
              <a:gd name="connsiteY1" fmla="*/ 157941 h 1088967"/>
              <a:gd name="connsiteX2" fmla="*/ 1321723 w 1321804"/>
              <a:gd name="connsiteY2" fmla="*/ 1088967 h 1088967"/>
              <a:gd name="connsiteX0" fmla="*/ 0 w 1321723"/>
              <a:gd name="connsiteY0" fmla="*/ 0 h 1088967"/>
              <a:gd name="connsiteX1" fmla="*/ 1138843 w 1321723"/>
              <a:gd name="connsiteY1" fmla="*/ 157941 h 1088967"/>
              <a:gd name="connsiteX2" fmla="*/ 1321723 w 1321723"/>
              <a:gd name="connsiteY2" fmla="*/ 1088967 h 1088967"/>
              <a:gd name="connsiteX0" fmla="*/ 0 w 1321723"/>
              <a:gd name="connsiteY0" fmla="*/ 0 h 1088967"/>
              <a:gd name="connsiteX1" fmla="*/ 1205345 w 1321723"/>
              <a:gd name="connsiteY1" fmla="*/ 133003 h 1088967"/>
              <a:gd name="connsiteX2" fmla="*/ 1321723 w 1321723"/>
              <a:gd name="connsiteY2" fmla="*/ 1088967 h 1088967"/>
              <a:gd name="connsiteX0" fmla="*/ 0 w 1335244"/>
              <a:gd name="connsiteY0" fmla="*/ 4619 h 1093586"/>
              <a:gd name="connsiteX1" fmla="*/ 1205345 w 1335244"/>
              <a:gd name="connsiteY1" fmla="*/ 137622 h 1093586"/>
              <a:gd name="connsiteX2" fmla="*/ 1321723 w 1335244"/>
              <a:gd name="connsiteY2" fmla="*/ 1093586 h 1093586"/>
              <a:gd name="connsiteX0" fmla="*/ 0 w 1321723"/>
              <a:gd name="connsiteY0" fmla="*/ 7522 h 1096489"/>
              <a:gd name="connsiteX1" fmla="*/ 1155468 w 1321723"/>
              <a:gd name="connsiteY1" fmla="*/ 132213 h 1096489"/>
              <a:gd name="connsiteX2" fmla="*/ 1321723 w 1321723"/>
              <a:gd name="connsiteY2" fmla="*/ 1096489 h 1096489"/>
              <a:gd name="connsiteX0" fmla="*/ 899033 w 914920"/>
              <a:gd name="connsiteY0" fmla="*/ 413976 h 975893"/>
              <a:gd name="connsiteX1" fmla="*/ 28851 w 914920"/>
              <a:gd name="connsiteY1" fmla="*/ 11617 h 975893"/>
              <a:gd name="connsiteX2" fmla="*/ 195106 w 914920"/>
              <a:gd name="connsiteY2" fmla="*/ 975893 h 975893"/>
              <a:gd name="connsiteX0" fmla="*/ 893438 w 909211"/>
              <a:gd name="connsiteY0" fmla="*/ 524610 h 3099477"/>
              <a:gd name="connsiteX1" fmla="*/ 23256 w 909211"/>
              <a:gd name="connsiteY1" fmla="*/ 122251 h 3099477"/>
              <a:gd name="connsiteX2" fmla="*/ 233961 w 909211"/>
              <a:gd name="connsiteY2" fmla="*/ 3099477 h 3099477"/>
              <a:gd name="connsiteX0" fmla="*/ 715133 w 734875"/>
              <a:gd name="connsiteY0" fmla="*/ 0 h 2574867"/>
              <a:gd name="connsiteX1" fmla="*/ 48151 w 734875"/>
              <a:gd name="connsiteY1" fmla="*/ 1166091 h 2574867"/>
              <a:gd name="connsiteX2" fmla="*/ 55656 w 734875"/>
              <a:gd name="connsiteY2" fmla="*/ 2574867 h 2574867"/>
              <a:gd name="connsiteX0" fmla="*/ 715133 w 721389"/>
              <a:gd name="connsiteY0" fmla="*/ 0 h 2574867"/>
              <a:gd name="connsiteX1" fmla="*/ 48151 w 721389"/>
              <a:gd name="connsiteY1" fmla="*/ 1166091 h 2574867"/>
              <a:gd name="connsiteX2" fmla="*/ 55656 w 721389"/>
              <a:gd name="connsiteY2" fmla="*/ 2574867 h 2574867"/>
              <a:gd name="connsiteX0" fmla="*/ 428687 w 437947"/>
              <a:gd name="connsiteY0" fmla="*/ 0 h 2739967"/>
              <a:gd name="connsiteX1" fmla="*/ 28405 w 437947"/>
              <a:gd name="connsiteY1" fmla="*/ 1331191 h 2739967"/>
              <a:gd name="connsiteX2" fmla="*/ 35910 w 437947"/>
              <a:gd name="connsiteY2" fmla="*/ 2739967 h 2739967"/>
              <a:gd name="connsiteX0" fmla="*/ 438343 w 447685"/>
              <a:gd name="connsiteY0" fmla="*/ 0 h 2625667"/>
              <a:gd name="connsiteX1" fmla="*/ 38061 w 447685"/>
              <a:gd name="connsiteY1" fmla="*/ 1331191 h 2625667"/>
              <a:gd name="connsiteX2" fmla="*/ 20166 w 447685"/>
              <a:gd name="connsiteY2" fmla="*/ 2625667 h 2625667"/>
              <a:gd name="connsiteX0" fmla="*/ 444618 w 454002"/>
              <a:gd name="connsiteY0" fmla="*/ 0 h 2581217"/>
              <a:gd name="connsiteX1" fmla="*/ 44336 w 454002"/>
              <a:gd name="connsiteY1" fmla="*/ 1331191 h 2581217"/>
              <a:gd name="connsiteX2" fmla="*/ 13741 w 454002"/>
              <a:gd name="connsiteY2" fmla="*/ 2581217 h 258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002" h="2581217">
                <a:moveTo>
                  <a:pt x="444618" y="0"/>
                </a:moveTo>
                <a:cubicBezTo>
                  <a:pt x="520240" y="1645920"/>
                  <a:pt x="116149" y="900988"/>
                  <a:pt x="44336" y="1331191"/>
                </a:cubicBezTo>
                <a:cubicBezTo>
                  <a:pt x="-27477" y="1761394"/>
                  <a:pt x="8199" y="2430203"/>
                  <a:pt x="13741" y="2581217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手繪多邊形 27"/>
          <p:cNvSpPr/>
          <p:nvPr/>
        </p:nvSpPr>
        <p:spPr>
          <a:xfrm>
            <a:off x="8833045" y="3965245"/>
            <a:ext cx="254923" cy="384505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1321723"/>
              <a:gd name="connsiteY0" fmla="*/ 33471 h 1122438"/>
              <a:gd name="connsiteX1" fmla="*/ 748145 w 1321723"/>
              <a:gd name="connsiteY1" fmla="*/ 99972 h 1122438"/>
              <a:gd name="connsiteX2" fmla="*/ 1321723 w 1321723"/>
              <a:gd name="connsiteY2" fmla="*/ 1122438 h 1122438"/>
              <a:gd name="connsiteX0" fmla="*/ 0 w 1321804"/>
              <a:gd name="connsiteY0" fmla="*/ 0 h 1088967"/>
              <a:gd name="connsiteX1" fmla="*/ 1138843 w 1321804"/>
              <a:gd name="connsiteY1" fmla="*/ 157941 h 1088967"/>
              <a:gd name="connsiteX2" fmla="*/ 1321723 w 1321804"/>
              <a:gd name="connsiteY2" fmla="*/ 1088967 h 1088967"/>
              <a:gd name="connsiteX0" fmla="*/ 0 w 1321723"/>
              <a:gd name="connsiteY0" fmla="*/ 0 h 1088967"/>
              <a:gd name="connsiteX1" fmla="*/ 1138843 w 1321723"/>
              <a:gd name="connsiteY1" fmla="*/ 157941 h 1088967"/>
              <a:gd name="connsiteX2" fmla="*/ 1321723 w 1321723"/>
              <a:gd name="connsiteY2" fmla="*/ 1088967 h 1088967"/>
              <a:gd name="connsiteX0" fmla="*/ 0 w 1321723"/>
              <a:gd name="connsiteY0" fmla="*/ 0 h 1088967"/>
              <a:gd name="connsiteX1" fmla="*/ 1205345 w 1321723"/>
              <a:gd name="connsiteY1" fmla="*/ 133003 h 1088967"/>
              <a:gd name="connsiteX2" fmla="*/ 1321723 w 1321723"/>
              <a:gd name="connsiteY2" fmla="*/ 1088967 h 1088967"/>
              <a:gd name="connsiteX0" fmla="*/ 0 w 1335244"/>
              <a:gd name="connsiteY0" fmla="*/ 4619 h 1093586"/>
              <a:gd name="connsiteX1" fmla="*/ 1205345 w 1335244"/>
              <a:gd name="connsiteY1" fmla="*/ 137622 h 1093586"/>
              <a:gd name="connsiteX2" fmla="*/ 1321723 w 1335244"/>
              <a:gd name="connsiteY2" fmla="*/ 1093586 h 1093586"/>
              <a:gd name="connsiteX0" fmla="*/ 0 w 1321723"/>
              <a:gd name="connsiteY0" fmla="*/ 7522 h 1096489"/>
              <a:gd name="connsiteX1" fmla="*/ 1155468 w 1321723"/>
              <a:gd name="connsiteY1" fmla="*/ 132213 h 1096489"/>
              <a:gd name="connsiteX2" fmla="*/ 1321723 w 1321723"/>
              <a:gd name="connsiteY2" fmla="*/ 1096489 h 1096489"/>
              <a:gd name="connsiteX0" fmla="*/ 899033 w 914920"/>
              <a:gd name="connsiteY0" fmla="*/ 413976 h 975893"/>
              <a:gd name="connsiteX1" fmla="*/ 28851 w 914920"/>
              <a:gd name="connsiteY1" fmla="*/ 11617 h 975893"/>
              <a:gd name="connsiteX2" fmla="*/ 195106 w 914920"/>
              <a:gd name="connsiteY2" fmla="*/ 975893 h 975893"/>
              <a:gd name="connsiteX0" fmla="*/ 893438 w 909211"/>
              <a:gd name="connsiteY0" fmla="*/ 524610 h 3099477"/>
              <a:gd name="connsiteX1" fmla="*/ 23256 w 909211"/>
              <a:gd name="connsiteY1" fmla="*/ 122251 h 3099477"/>
              <a:gd name="connsiteX2" fmla="*/ 233961 w 909211"/>
              <a:gd name="connsiteY2" fmla="*/ 3099477 h 3099477"/>
              <a:gd name="connsiteX0" fmla="*/ 715133 w 734875"/>
              <a:gd name="connsiteY0" fmla="*/ 0 h 2574867"/>
              <a:gd name="connsiteX1" fmla="*/ 48151 w 734875"/>
              <a:gd name="connsiteY1" fmla="*/ 1166091 h 2574867"/>
              <a:gd name="connsiteX2" fmla="*/ 55656 w 734875"/>
              <a:gd name="connsiteY2" fmla="*/ 2574867 h 2574867"/>
              <a:gd name="connsiteX0" fmla="*/ 715133 w 721389"/>
              <a:gd name="connsiteY0" fmla="*/ 0 h 2574867"/>
              <a:gd name="connsiteX1" fmla="*/ 48151 w 721389"/>
              <a:gd name="connsiteY1" fmla="*/ 1166091 h 2574867"/>
              <a:gd name="connsiteX2" fmla="*/ 55656 w 721389"/>
              <a:gd name="connsiteY2" fmla="*/ 2574867 h 2574867"/>
              <a:gd name="connsiteX0" fmla="*/ 428687 w 437947"/>
              <a:gd name="connsiteY0" fmla="*/ 0 h 2739967"/>
              <a:gd name="connsiteX1" fmla="*/ 28405 w 437947"/>
              <a:gd name="connsiteY1" fmla="*/ 1331191 h 2739967"/>
              <a:gd name="connsiteX2" fmla="*/ 35910 w 437947"/>
              <a:gd name="connsiteY2" fmla="*/ 2739967 h 2739967"/>
              <a:gd name="connsiteX0" fmla="*/ 438343 w 447685"/>
              <a:gd name="connsiteY0" fmla="*/ 0 h 2625667"/>
              <a:gd name="connsiteX1" fmla="*/ 38061 w 447685"/>
              <a:gd name="connsiteY1" fmla="*/ 1331191 h 2625667"/>
              <a:gd name="connsiteX2" fmla="*/ 20166 w 447685"/>
              <a:gd name="connsiteY2" fmla="*/ 2625667 h 2625667"/>
              <a:gd name="connsiteX0" fmla="*/ 444618 w 454002"/>
              <a:gd name="connsiteY0" fmla="*/ 0 h 2581217"/>
              <a:gd name="connsiteX1" fmla="*/ 44336 w 454002"/>
              <a:gd name="connsiteY1" fmla="*/ 1331191 h 2581217"/>
              <a:gd name="connsiteX2" fmla="*/ 13741 w 454002"/>
              <a:gd name="connsiteY2" fmla="*/ 2581217 h 2581217"/>
              <a:gd name="connsiteX0" fmla="*/ 403120 w 677093"/>
              <a:gd name="connsiteY0" fmla="*/ 0 h 1336990"/>
              <a:gd name="connsiteX1" fmla="*/ 2838 w 677093"/>
              <a:gd name="connsiteY1" fmla="*/ 1331191 h 1336990"/>
              <a:gd name="connsiteX2" fmla="*/ 677093 w 677093"/>
              <a:gd name="connsiteY2" fmla="*/ 549217 h 1336990"/>
              <a:gd name="connsiteX0" fmla="*/ 0 w 273973"/>
              <a:gd name="connsiteY0" fmla="*/ 0 h 775954"/>
              <a:gd name="connsiteX1" fmla="*/ 196618 w 273973"/>
              <a:gd name="connsiteY1" fmla="*/ 238991 h 775954"/>
              <a:gd name="connsiteX2" fmla="*/ 273973 w 273973"/>
              <a:gd name="connsiteY2" fmla="*/ 549217 h 775954"/>
              <a:gd name="connsiteX0" fmla="*/ 0 w 273973"/>
              <a:gd name="connsiteY0" fmla="*/ 0 h 549217"/>
              <a:gd name="connsiteX1" fmla="*/ 196618 w 273973"/>
              <a:gd name="connsiteY1" fmla="*/ 238991 h 549217"/>
              <a:gd name="connsiteX2" fmla="*/ 273973 w 273973"/>
              <a:gd name="connsiteY2" fmla="*/ 549217 h 549217"/>
              <a:gd name="connsiteX0" fmla="*/ 0 w 273973"/>
              <a:gd name="connsiteY0" fmla="*/ 0 h 549217"/>
              <a:gd name="connsiteX1" fmla="*/ 190268 w 273973"/>
              <a:gd name="connsiteY1" fmla="*/ 213856 h 549217"/>
              <a:gd name="connsiteX2" fmla="*/ 273973 w 273973"/>
              <a:gd name="connsiteY2" fmla="*/ 549217 h 549217"/>
              <a:gd name="connsiteX0" fmla="*/ 0 w 273973"/>
              <a:gd name="connsiteY0" fmla="*/ 0 h 549217"/>
              <a:gd name="connsiteX1" fmla="*/ 190268 w 273973"/>
              <a:gd name="connsiteY1" fmla="*/ 213856 h 549217"/>
              <a:gd name="connsiteX2" fmla="*/ 273973 w 273973"/>
              <a:gd name="connsiteY2" fmla="*/ 549217 h 549217"/>
              <a:gd name="connsiteX0" fmla="*/ 0 w 273973"/>
              <a:gd name="connsiteY0" fmla="*/ 0 h 549217"/>
              <a:gd name="connsiteX1" fmla="*/ 215668 w 273973"/>
              <a:gd name="connsiteY1" fmla="*/ 213856 h 549217"/>
              <a:gd name="connsiteX2" fmla="*/ 273973 w 273973"/>
              <a:gd name="connsiteY2" fmla="*/ 549217 h 549217"/>
              <a:gd name="connsiteX0" fmla="*/ 0 w 254923"/>
              <a:gd name="connsiteY0" fmla="*/ 0 h 507325"/>
              <a:gd name="connsiteX1" fmla="*/ 215668 w 254923"/>
              <a:gd name="connsiteY1" fmla="*/ 213856 h 507325"/>
              <a:gd name="connsiteX2" fmla="*/ 254923 w 254923"/>
              <a:gd name="connsiteY2" fmla="*/ 507325 h 50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923" h="507325">
                <a:moveTo>
                  <a:pt x="0" y="0"/>
                </a:moveTo>
                <a:cubicBezTo>
                  <a:pt x="50222" y="200149"/>
                  <a:pt x="173181" y="129302"/>
                  <a:pt x="215668" y="213856"/>
                </a:cubicBezTo>
                <a:cubicBezTo>
                  <a:pt x="258155" y="298410"/>
                  <a:pt x="249381" y="356311"/>
                  <a:pt x="254923" y="507325"/>
                </a:cubicBezTo>
              </a:path>
            </a:pathLst>
          </a:custGeom>
          <a:ln w="190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手繪多邊形 28"/>
          <p:cNvSpPr/>
          <p:nvPr/>
        </p:nvSpPr>
        <p:spPr>
          <a:xfrm>
            <a:off x="8703443" y="3965245"/>
            <a:ext cx="254923" cy="384505"/>
          </a:xfrm>
          <a:custGeom>
            <a:avLst/>
            <a:gdLst>
              <a:gd name="connsiteX0" fmla="*/ 0 w 897774"/>
              <a:gd name="connsiteY0" fmla="*/ 0 h 407324"/>
              <a:gd name="connsiteX1" fmla="*/ 440574 w 897774"/>
              <a:gd name="connsiteY1" fmla="*/ 83127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897774"/>
              <a:gd name="connsiteY0" fmla="*/ 0 h 407324"/>
              <a:gd name="connsiteX1" fmla="*/ 748145 w 897774"/>
              <a:gd name="connsiteY1" fmla="*/ 66501 h 407324"/>
              <a:gd name="connsiteX2" fmla="*/ 897774 w 897774"/>
              <a:gd name="connsiteY2" fmla="*/ 407324 h 407324"/>
              <a:gd name="connsiteX0" fmla="*/ 0 w 1321723"/>
              <a:gd name="connsiteY0" fmla="*/ 33471 h 1122438"/>
              <a:gd name="connsiteX1" fmla="*/ 748145 w 1321723"/>
              <a:gd name="connsiteY1" fmla="*/ 99972 h 1122438"/>
              <a:gd name="connsiteX2" fmla="*/ 1321723 w 1321723"/>
              <a:gd name="connsiteY2" fmla="*/ 1122438 h 1122438"/>
              <a:gd name="connsiteX0" fmla="*/ 0 w 1321804"/>
              <a:gd name="connsiteY0" fmla="*/ 0 h 1088967"/>
              <a:gd name="connsiteX1" fmla="*/ 1138843 w 1321804"/>
              <a:gd name="connsiteY1" fmla="*/ 157941 h 1088967"/>
              <a:gd name="connsiteX2" fmla="*/ 1321723 w 1321804"/>
              <a:gd name="connsiteY2" fmla="*/ 1088967 h 1088967"/>
              <a:gd name="connsiteX0" fmla="*/ 0 w 1321723"/>
              <a:gd name="connsiteY0" fmla="*/ 0 h 1088967"/>
              <a:gd name="connsiteX1" fmla="*/ 1138843 w 1321723"/>
              <a:gd name="connsiteY1" fmla="*/ 157941 h 1088967"/>
              <a:gd name="connsiteX2" fmla="*/ 1321723 w 1321723"/>
              <a:gd name="connsiteY2" fmla="*/ 1088967 h 1088967"/>
              <a:gd name="connsiteX0" fmla="*/ 0 w 1321723"/>
              <a:gd name="connsiteY0" fmla="*/ 0 h 1088967"/>
              <a:gd name="connsiteX1" fmla="*/ 1205345 w 1321723"/>
              <a:gd name="connsiteY1" fmla="*/ 133003 h 1088967"/>
              <a:gd name="connsiteX2" fmla="*/ 1321723 w 1321723"/>
              <a:gd name="connsiteY2" fmla="*/ 1088967 h 1088967"/>
              <a:gd name="connsiteX0" fmla="*/ 0 w 1335244"/>
              <a:gd name="connsiteY0" fmla="*/ 4619 h 1093586"/>
              <a:gd name="connsiteX1" fmla="*/ 1205345 w 1335244"/>
              <a:gd name="connsiteY1" fmla="*/ 137622 h 1093586"/>
              <a:gd name="connsiteX2" fmla="*/ 1321723 w 1335244"/>
              <a:gd name="connsiteY2" fmla="*/ 1093586 h 1093586"/>
              <a:gd name="connsiteX0" fmla="*/ 0 w 1321723"/>
              <a:gd name="connsiteY0" fmla="*/ 7522 h 1096489"/>
              <a:gd name="connsiteX1" fmla="*/ 1155468 w 1321723"/>
              <a:gd name="connsiteY1" fmla="*/ 132213 h 1096489"/>
              <a:gd name="connsiteX2" fmla="*/ 1321723 w 1321723"/>
              <a:gd name="connsiteY2" fmla="*/ 1096489 h 1096489"/>
              <a:gd name="connsiteX0" fmla="*/ 899033 w 914920"/>
              <a:gd name="connsiteY0" fmla="*/ 413976 h 975893"/>
              <a:gd name="connsiteX1" fmla="*/ 28851 w 914920"/>
              <a:gd name="connsiteY1" fmla="*/ 11617 h 975893"/>
              <a:gd name="connsiteX2" fmla="*/ 195106 w 914920"/>
              <a:gd name="connsiteY2" fmla="*/ 975893 h 975893"/>
              <a:gd name="connsiteX0" fmla="*/ 893438 w 909211"/>
              <a:gd name="connsiteY0" fmla="*/ 524610 h 3099477"/>
              <a:gd name="connsiteX1" fmla="*/ 23256 w 909211"/>
              <a:gd name="connsiteY1" fmla="*/ 122251 h 3099477"/>
              <a:gd name="connsiteX2" fmla="*/ 233961 w 909211"/>
              <a:gd name="connsiteY2" fmla="*/ 3099477 h 3099477"/>
              <a:gd name="connsiteX0" fmla="*/ 715133 w 734875"/>
              <a:gd name="connsiteY0" fmla="*/ 0 h 2574867"/>
              <a:gd name="connsiteX1" fmla="*/ 48151 w 734875"/>
              <a:gd name="connsiteY1" fmla="*/ 1166091 h 2574867"/>
              <a:gd name="connsiteX2" fmla="*/ 55656 w 734875"/>
              <a:gd name="connsiteY2" fmla="*/ 2574867 h 2574867"/>
              <a:gd name="connsiteX0" fmla="*/ 715133 w 721389"/>
              <a:gd name="connsiteY0" fmla="*/ 0 h 2574867"/>
              <a:gd name="connsiteX1" fmla="*/ 48151 w 721389"/>
              <a:gd name="connsiteY1" fmla="*/ 1166091 h 2574867"/>
              <a:gd name="connsiteX2" fmla="*/ 55656 w 721389"/>
              <a:gd name="connsiteY2" fmla="*/ 2574867 h 2574867"/>
              <a:gd name="connsiteX0" fmla="*/ 428687 w 437947"/>
              <a:gd name="connsiteY0" fmla="*/ 0 h 2739967"/>
              <a:gd name="connsiteX1" fmla="*/ 28405 w 437947"/>
              <a:gd name="connsiteY1" fmla="*/ 1331191 h 2739967"/>
              <a:gd name="connsiteX2" fmla="*/ 35910 w 437947"/>
              <a:gd name="connsiteY2" fmla="*/ 2739967 h 2739967"/>
              <a:gd name="connsiteX0" fmla="*/ 438343 w 447685"/>
              <a:gd name="connsiteY0" fmla="*/ 0 h 2625667"/>
              <a:gd name="connsiteX1" fmla="*/ 38061 w 447685"/>
              <a:gd name="connsiteY1" fmla="*/ 1331191 h 2625667"/>
              <a:gd name="connsiteX2" fmla="*/ 20166 w 447685"/>
              <a:gd name="connsiteY2" fmla="*/ 2625667 h 2625667"/>
              <a:gd name="connsiteX0" fmla="*/ 444618 w 454002"/>
              <a:gd name="connsiteY0" fmla="*/ 0 h 2581217"/>
              <a:gd name="connsiteX1" fmla="*/ 44336 w 454002"/>
              <a:gd name="connsiteY1" fmla="*/ 1331191 h 2581217"/>
              <a:gd name="connsiteX2" fmla="*/ 13741 w 454002"/>
              <a:gd name="connsiteY2" fmla="*/ 2581217 h 2581217"/>
              <a:gd name="connsiteX0" fmla="*/ 403120 w 677093"/>
              <a:gd name="connsiteY0" fmla="*/ 0 h 1336990"/>
              <a:gd name="connsiteX1" fmla="*/ 2838 w 677093"/>
              <a:gd name="connsiteY1" fmla="*/ 1331191 h 1336990"/>
              <a:gd name="connsiteX2" fmla="*/ 677093 w 677093"/>
              <a:gd name="connsiteY2" fmla="*/ 549217 h 1336990"/>
              <a:gd name="connsiteX0" fmla="*/ 0 w 273973"/>
              <a:gd name="connsiteY0" fmla="*/ 0 h 775954"/>
              <a:gd name="connsiteX1" fmla="*/ 196618 w 273973"/>
              <a:gd name="connsiteY1" fmla="*/ 238991 h 775954"/>
              <a:gd name="connsiteX2" fmla="*/ 273973 w 273973"/>
              <a:gd name="connsiteY2" fmla="*/ 549217 h 775954"/>
              <a:gd name="connsiteX0" fmla="*/ 0 w 273973"/>
              <a:gd name="connsiteY0" fmla="*/ 0 h 549217"/>
              <a:gd name="connsiteX1" fmla="*/ 196618 w 273973"/>
              <a:gd name="connsiteY1" fmla="*/ 238991 h 549217"/>
              <a:gd name="connsiteX2" fmla="*/ 273973 w 273973"/>
              <a:gd name="connsiteY2" fmla="*/ 549217 h 549217"/>
              <a:gd name="connsiteX0" fmla="*/ 0 w 273973"/>
              <a:gd name="connsiteY0" fmla="*/ 0 h 549217"/>
              <a:gd name="connsiteX1" fmla="*/ 190268 w 273973"/>
              <a:gd name="connsiteY1" fmla="*/ 213856 h 549217"/>
              <a:gd name="connsiteX2" fmla="*/ 273973 w 273973"/>
              <a:gd name="connsiteY2" fmla="*/ 549217 h 549217"/>
              <a:gd name="connsiteX0" fmla="*/ 0 w 273973"/>
              <a:gd name="connsiteY0" fmla="*/ 0 h 549217"/>
              <a:gd name="connsiteX1" fmla="*/ 190268 w 273973"/>
              <a:gd name="connsiteY1" fmla="*/ 213856 h 549217"/>
              <a:gd name="connsiteX2" fmla="*/ 273973 w 273973"/>
              <a:gd name="connsiteY2" fmla="*/ 549217 h 549217"/>
              <a:gd name="connsiteX0" fmla="*/ 0 w 273973"/>
              <a:gd name="connsiteY0" fmla="*/ 0 h 549217"/>
              <a:gd name="connsiteX1" fmla="*/ 215668 w 273973"/>
              <a:gd name="connsiteY1" fmla="*/ 213856 h 549217"/>
              <a:gd name="connsiteX2" fmla="*/ 273973 w 273973"/>
              <a:gd name="connsiteY2" fmla="*/ 549217 h 549217"/>
              <a:gd name="connsiteX0" fmla="*/ 0 w 254923"/>
              <a:gd name="connsiteY0" fmla="*/ 0 h 507325"/>
              <a:gd name="connsiteX1" fmla="*/ 215668 w 254923"/>
              <a:gd name="connsiteY1" fmla="*/ 213856 h 507325"/>
              <a:gd name="connsiteX2" fmla="*/ 254923 w 254923"/>
              <a:gd name="connsiteY2" fmla="*/ 507325 h 507325"/>
              <a:gd name="connsiteX0" fmla="*/ 0 w 254923"/>
              <a:gd name="connsiteY0" fmla="*/ 0 h 507325"/>
              <a:gd name="connsiteX1" fmla="*/ 215668 w 254923"/>
              <a:gd name="connsiteY1" fmla="*/ 271308 h 507325"/>
              <a:gd name="connsiteX2" fmla="*/ 254923 w 254923"/>
              <a:gd name="connsiteY2" fmla="*/ 507325 h 50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923" h="507325">
                <a:moveTo>
                  <a:pt x="0" y="0"/>
                </a:moveTo>
                <a:cubicBezTo>
                  <a:pt x="50222" y="200149"/>
                  <a:pt x="173181" y="186754"/>
                  <a:pt x="215668" y="271308"/>
                </a:cubicBezTo>
                <a:cubicBezTo>
                  <a:pt x="258155" y="355862"/>
                  <a:pt x="249381" y="356311"/>
                  <a:pt x="254923" y="507325"/>
                </a:cubicBezTo>
              </a:path>
            </a:pathLst>
          </a:cu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55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756717" cy="712124"/>
          </a:xfrm>
        </p:spPr>
        <p:txBody>
          <a:bodyPr/>
          <a:lstStyle/>
          <a:p>
            <a:r>
              <a:rPr lang="zh-TW" altLang="en-US" sz="3200" dirty="0"/>
              <a:t>溫濕度感測器 </a:t>
            </a:r>
            <a:r>
              <a:rPr lang="en-US" altLang="zh-TW" sz="3200" dirty="0"/>
              <a:t>DHT11</a:t>
            </a:r>
            <a:r>
              <a:rPr lang="zh-TW" altLang="en-US" sz="3200" dirty="0"/>
              <a:t>模組</a:t>
            </a:r>
            <a:r>
              <a:rPr lang="zh-TW" altLang="en-US" dirty="0"/>
              <a:t>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dirty="0"/>
              <a:t>濕度測量範圍：</a:t>
            </a:r>
            <a:r>
              <a:rPr lang="en-US" altLang="zh-TW" sz="2000" dirty="0"/>
              <a:t>20---90%RH</a:t>
            </a:r>
            <a:r>
              <a:rPr lang="zh-TW" altLang="en-US" sz="2000" dirty="0"/>
              <a:t>、濕度測量精度：</a:t>
            </a:r>
            <a:r>
              <a:rPr lang="en-US" altLang="zh-TW" sz="2000" dirty="0"/>
              <a:t>±5%RH</a:t>
            </a:r>
          </a:p>
          <a:p>
            <a:r>
              <a:rPr lang="zh-TW" altLang="en-US" sz="2000" dirty="0"/>
              <a:t>溫度測量範圍：</a:t>
            </a:r>
            <a:r>
              <a:rPr lang="en-US" altLang="zh-TW" sz="2000" dirty="0"/>
              <a:t>0---50℃</a:t>
            </a:r>
            <a:r>
              <a:rPr lang="zh-TW" altLang="en-US" sz="2000" dirty="0"/>
              <a:t>、溫度測量精度：</a:t>
            </a:r>
            <a:r>
              <a:rPr lang="en-US" altLang="zh-TW" sz="2000" dirty="0"/>
              <a:t>±2℃</a:t>
            </a:r>
          </a:p>
          <a:p>
            <a:r>
              <a:rPr lang="zh-TW" altLang="en-US" sz="2000" dirty="0"/>
              <a:t>工作電壓：</a:t>
            </a:r>
            <a:r>
              <a:rPr lang="en-US" altLang="zh-TW" sz="2000" dirty="0"/>
              <a:t>DC5V/3.3V</a:t>
            </a:r>
          </a:p>
          <a:p>
            <a:r>
              <a:rPr lang="zh-TW" altLang="en-US" sz="2000" dirty="0"/>
              <a:t>接線</a:t>
            </a:r>
            <a:r>
              <a:rPr lang="en-US" altLang="zh-TW" sz="2000" dirty="0"/>
              <a:t>VCC   → 3.3V/5V</a:t>
            </a:r>
            <a:r>
              <a:rPr lang="zh-TW" altLang="en-US" sz="2000" dirty="0"/>
              <a:t>電源正極</a:t>
            </a:r>
            <a:r>
              <a:rPr lang="en-US" altLang="zh-TW" sz="2000" dirty="0"/>
              <a:t/>
            </a:r>
            <a:br>
              <a:rPr lang="en-US" altLang="zh-TW" sz="2000" dirty="0"/>
            </a:br>
            <a:r>
              <a:rPr lang="en-US" altLang="zh-TW" sz="2000" dirty="0"/>
              <a:t>GND   →</a:t>
            </a:r>
            <a:r>
              <a:rPr lang="zh-TW" altLang="en-US" sz="2000" dirty="0"/>
              <a:t>電源負極、</a:t>
            </a:r>
            <a:r>
              <a:rPr lang="en-US" altLang="zh-TW" sz="2000" dirty="0"/>
              <a:t>DATA  →</a:t>
            </a:r>
            <a:r>
              <a:rPr lang="zh-TW" altLang="en-US" sz="2000" dirty="0"/>
              <a:t>單片機</a:t>
            </a:r>
            <a:r>
              <a:rPr lang="en-US" altLang="zh-TW" sz="2000" dirty="0"/>
              <a:t>IO</a:t>
            </a:r>
            <a:r>
              <a:rPr lang="zh-TW" altLang="en-US" sz="2000" dirty="0" smtClean="0"/>
              <a:t>口</a:t>
            </a:r>
            <a:endParaRPr lang="en-US" altLang="zh-TW" sz="2000" dirty="0" smtClean="0"/>
          </a:p>
          <a:p>
            <a:endParaRPr lang="en-US" altLang="zh-TW" sz="2000" dirty="0"/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注意</a:t>
            </a:r>
            <a:r>
              <a:rPr lang="zh-TW" altLang="en-US" sz="3200" dirty="0" smtClean="0">
                <a:solidFill>
                  <a:srgbClr val="FF0000"/>
                </a:solidFill>
              </a:rPr>
              <a:t>：勿</a:t>
            </a:r>
            <a:r>
              <a:rPr lang="zh-TW" altLang="en-US" sz="3200" dirty="0">
                <a:solidFill>
                  <a:srgbClr val="FF0000"/>
                </a:solidFill>
              </a:rPr>
              <a:t>將</a:t>
            </a:r>
            <a:r>
              <a:rPr lang="en-US" altLang="zh-TW" sz="3200" dirty="0">
                <a:solidFill>
                  <a:srgbClr val="FF0000"/>
                </a:solidFill>
              </a:rPr>
              <a:t>VCC</a:t>
            </a:r>
            <a:r>
              <a:rPr lang="zh-TW" altLang="en-US" sz="3200" dirty="0">
                <a:solidFill>
                  <a:srgbClr val="FF0000"/>
                </a:solidFill>
              </a:rPr>
              <a:t>與</a:t>
            </a:r>
            <a:r>
              <a:rPr lang="en-US" altLang="zh-TW" sz="3200" dirty="0">
                <a:solidFill>
                  <a:srgbClr val="FF0000"/>
                </a:solidFill>
              </a:rPr>
              <a:t>GND</a:t>
            </a:r>
            <a:r>
              <a:rPr lang="zh-TW" altLang="en-US" sz="3200" dirty="0">
                <a:solidFill>
                  <a:srgbClr val="FF0000"/>
                </a:solidFill>
              </a:rPr>
              <a:t>接反，接反必燒壞！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730" y="806335"/>
            <a:ext cx="4319483" cy="358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0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671117" cy="795251"/>
          </a:xfrm>
        </p:spPr>
        <p:txBody>
          <a:bodyPr/>
          <a:lstStyle/>
          <a:p>
            <a:r>
              <a:rPr lang="zh-TW" altLang="en-US" smtClean="0"/>
              <a:t>溫濕度感測器 </a:t>
            </a:r>
            <a:r>
              <a:rPr lang="en-US" altLang="zh-TW" smtClean="0"/>
              <a:t>DHT11</a:t>
            </a:r>
            <a:r>
              <a:rPr lang="zh-TW" altLang="en-US" smtClean="0"/>
              <a:t>模組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7"/>
          <a:stretch/>
        </p:blipFill>
        <p:spPr>
          <a:xfrm>
            <a:off x="8052298" y="2427316"/>
            <a:ext cx="3881085" cy="3863620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9"/>
          <a:stretch/>
        </p:blipFill>
        <p:spPr>
          <a:xfrm>
            <a:off x="9810513" y="448887"/>
            <a:ext cx="860146" cy="201999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37" y="2041154"/>
            <a:ext cx="4392373" cy="48168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51" y="1731461"/>
            <a:ext cx="4482844" cy="270526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39624" y="609600"/>
            <a:ext cx="31758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注意</a:t>
            </a:r>
            <a:r>
              <a:rPr lang="zh-TW" altLang="en-US" sz="2400" dirty="0" smtClean="0">
                <a:solidFill>
                  <a:srgbClr val="FF0000"/>
                </a:solidFill>
              </a:rPr>
              <a:t>：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勿</a:t>
            </a:r>
            <a:r>
              <a:rPr lang="zh-TW" altLang="en-US" sz="2400" dirty="0">
                <a:solidFill>
                  <a:srgbClr val="FF0000"/>
                </a:solidFill>
              </a:rPr>
              <a:t>將</a:t>
            </a:r>
            <a:r>
              <a:rPr lang="en-US" altLang="zh-TW" sz="2400" dirty="0">
                <a:solidFill>
                  <a:srgbClr val="FF0000"/>
                </a:solidFill>
              </a:rPr>
              <a:t>VCC</a:t>
            </a:r>
            <a:r>
              <a:rPr lang="zh-TW" altLang="en-US" sz="2400" dirty="0">
                <a:solidFill>
                  <a:srgbClr val="FF0000"/>
                </a:solidFill>
              </a:rPr>
              <a:t>與</a:t>
            </a:r>
            <a:r>
              <a:rPr lang="en-US" altLang="zh-TW" sz="2400" dirty="0">
                <a:solidFill>
                  <a:srgbClr val="FF0000"/>
                </a:solidFill>
              </a:rPr>
              <a:t>GND</a:t>
            </a:r>
            <a:r>
              <a:rPr lang="zh-TW" altLang="en-US" sz="2400" dirty="0">
                <a:solidFill>
                  <a:srgbClr val="FF0000"/>
                </a:solidFill>
              </a:rPr>
              <a:t>接反</a:t>
            </a:r>
            <a:r>
              <a:rPr lang="zh-TW" altLang="en-US" sz="2400" dirty="0" smtClean="0">
                <a:solidFill>
                  <a:srgbClr val="FF0000"/>
                </a:solidFill>
              </a:rPr>
              <a:t>，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接</a:t>
            </a:r>
            <a:r>
              <a:rPr lang="zh-TW" altLang="en-US" sz="2400" dirty="0">
                <a:solidFill>
                  <a:srgbClr val="FF0000"/>
                </a:solidFill>
              </a:rPr>
              <a:t>反必燒壞！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7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812433" cy="637309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利用溫濕度感測器來控制三色</a:t>
            </a:r>
            <a:r>
              <a:rPr lang="en-US" altLang="zh-TW" sz="3200" dirty="0"/>
              <a:t>LED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487258"/>
            <a:ext cx="8596668" cy="388077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例如濕度增加超過</a:t>
            </a:r>
            <a:r>
              <a:rPr lang="en-US" altLang="zh-TW" sz="2400" dirty="0"/>
              <a:t>70%</a:t>
            </a:r>
            <a:r>
              <a:rPr lang="zh-TW" altLang="en-US" sz="2400" dirty="0"/>
              <a:t>時，亮紅燈警告。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7" y="2254191"/>
            <a:ext cx="6163904" cy="4603809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4" y="617385"/>
            <a:ext cx="4638501" cy="62406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9"/>
          <a:stretch/>
        </p:blipFill>
        <p:spPr>
          <a:xfrm>
            <a:off x="8447108" y="493886"/>
            <a:ext cx="860146" cy="2019995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8986058" y="2513881"/>
            <a:ext cx="620455" cy="38453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8686799" y="2521666"/>
            <a:ext cx="1080656" cy="38729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10457411" y="3175462"/>
            <a:ext cx="8313" cy="56223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8877181" y="2521666"/>
            <a:ext cx="0" cy="65379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H="1">
            <a:off x="8877181" y="3175462"/>
            <a:ext cx="158854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211414" y="5512851"/>
            <a:ext cx="31758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注意</a:t>
            </a:r>
            <a:r>
              <a:rPr lang="zh-TW" altLang="en-US" sz="2400" dirty="0" smtClean="0">
                <a:solidFill>
                  <a:srgbClr val="FF0000"/>
                </a:solidFill>
              </a:rPr>
              <a:t>：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勿</a:t>
            </a:r>
            <a:r>
              <a:rPr lang="zh-TW" altLang="en-US" sz="2400" dirty="0">
                <a:solidFill>
                  <a:srgbClr val="FF0000"/>
                </a:solidFill>
              </a:rPr>
              <a:t>將</a:t>
            </a:r>
            <a:r>
              <a:rPr lang="en-US" altLang="zh-TW" sz="2400" dirty="0">
                <a:solidFill>
                  <a:srgbClr val="FF0000"/>
                </a:solidFill>
              </a:rPr>
              <a:t>VCC</a:t>
            </a:r>
            <a:r>
              <a:rPr lang="zh-TW" altLang="en-US" sz="2400" dirty="0">
                <a:solidFill>
                  <a:srgbClr val="FF0000"/>
                </a:solidFill>
              </a:rPr>
              <a:t>與</a:t>
            </a:r>
            <a:r>
              <a:rPr lang="en-US" altLang="zh-TW" sz="2400" dirty="0">
                <a:solidFill>
                  <a:srgbClr val="FF0000"/>
                </a:solidFill>
              </a:rPr>
              <a:t>GND</a:t>
            </a:r>
            <a:r>
              <a:rPr lang="zh-TW" altLang="en-US" sz="2400" dirty="0">
                <a:solidFill>
                  <a:srgbClr val="FF0000"/>
                </a:solidFill>
              </a:rPr>
              <a:t>接反</a:t>
            </a:r>
            <a:r>
              <a:rPr lang="zh-TW" altLang="en-US" sz="2400" dirty="0" smtClean="0">
                <a:solidFill>
                  <a:srgbClr val="FF0000"/>
                </a:solidFill>
              </a:rPr>
              <a:t>，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接</a:t>
            </a:r>
            <a:r>
              <a:rPr lang="zh-TW" altLang="en-US" sz="2400" dirty="0">
                <a:solidFill>
                  <a:srgbClr val="FF0000"/>
                </a:solidFill>
              </a:rPr>
              <a:t>反必燒壞！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4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033510" cy="720436"/>
          </a:xfrm>
        </p:spPr>
        <p:txBody>
          <a:bodyPr/>
          <a:lstStyle/>
          <a:p>
            <a:r>
              <a:rPr lang="en-US" altLang="zh-TW" dirty="0"/>
              <a:t>LCD 16x2</a:t>
            </a:r>
            <a:r>
              <a:rPr lang="zh-TW" altLang="en-US" dirty="0"/>
              <a:t>顯示器模組</a:t>
            </a: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61" y="1749368"/>
            <a:ext cx="3451133" cy="1801060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DF1E869-8617-450E-9EF2-6AEF7F1BE43D}"/>
              </a:ext>
            </a:extLst>
          </p:cNvPr>
          <p:cNvSpPr txBox="1"/>
          <p:nvPr/>
        </p:nvSpPr>
        <p:spPr>
          <a:xfrm>
            <a:off x="7624242" y="5102285"/>
            <a:ext cx="336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LCD 1602A</a:t>
            </a:r>
            <a:r>
              <a:rPr lang="zh-TW" altLang="en-US" dirty="0"/>
              <a:t> </a:t>
            </a:r>
            <a:r>
              <a:rPr lang="en-US" altLang="zh-TW" dirty="0"/>
              <a:t>16*2 </a:t>
            </a:r>
            <a:r>
              <a:rPr lang="zh-TW" altLang="en-US" dirty="0"/>
              <a:t>藍底白字</a:t>
            </a:r>
            <a:endParaRPr lang="en-US" altLang="zh-TW" dirty="0"/>
          </a:p>
          <a:p>
            <a:r>
              <a:rPr lang="zh-TW" altLang="en-US" dirty="0"/>
              <a:t>學校這批</a:t>
            </a:r>
            <a:r>
              <a:rPr lang="en-US" altLang="zh-TW" dirty="0"/>
              <a:t>LCD</a:t>
            </a:r>
            <a:r>
              <a:rPr lang="zh-TW" altLang="en-US" dirty="0"/>
              <a:t>的配置位址是</a:t>
            </a:r>
            <a:r>
              <a:rPr lang="en-US" altLang="zh-TW" dirty="0">
                <a:solidFill>
                  <a:srgbClr val="FF0000"/>
                </a:solidFill>
              </a:rPr>
              <a:t>0x27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C8E54D8-4BC9-42C1-8293-AB07940DF236}"/>
              </a:ext>
            </a:extLst>
          </p:cNvPr>
          <p:cNvSpPr txBox="1"/>
          <p:nvPr/>
        </p:nvSpPr>
        <p:spPr>
          <a:xfrm>
            <a:off x="7665263" y="5752123"/>
            <a:ext cx="1308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是</a:t>
            </a:r>
            <a:r>
              <a:rPr lang="en-US" altLang="zh-TW" sz="2800" dirty="0">
                <a:solidFill>
                  <a:srgbClr val="FF0000"/>
                </a:solidFill>
              </a:rPr>
              <a:t>0x27</a:t>
            </a:r>
            <a:endParaRPr lang="zh-TW" altLang="en-US" sz="2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61B530E-9F8F-4B4A-B01F-BFA73BF9A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035" y="5748616"/>
            <a:ext cx="1764097" cy="55708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68" y="3388364"/>
            <a:ext cx="3453507" cy="1688981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332450" y="3531784"/>
            <a:ext cx="1113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背光開關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對比調整</a:t>
            </a:r>
          </a:p>
        </p:txBody>
      </p:sp>
      <p:sp>
        <p:nvSpPr>
          <p:cNvPr id="15" name="橢圓 14"/>
          <p:cNvSpPr/>
          <p:nvPr/>
        </p:nvSpPr>
        <p:spPr>
          <a:xfrm>
            <a:off x="8668327" y="3413304"/>
            <a:ext cx="628100" cy="48074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9831826" y="3413304"/>
            <a:ext cx="626850" cy="61181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單箭頭接點 17"/>
          <p:cNvCxnSpPr>
            <a:stCxn id="15" idx="2"/>
          </p:cNvCxnSpPr>
          <p:nvPr/>
        </p:nvCxnSpPr>
        <p:spPr>
          <a:xfrm flipH="1">
            <a:off x="7363229" y="3653678"/>
            <a:ext cx="1305098" cy="65532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stCxn id="16" idx="3"/>
          </p:cNvCxnSpPr>
          <p:nvPr/>
        </p:nvCxnSpPr>
        <p:spPr>
          <a:xfrm flipH="1">
            <a:off x="7363229" y="3935518"/>
            <a:ext cx="2560397" cy="313895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11031274" y="3288323"/>
            <a:ext cx="83052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GND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VCC</a:t>
            </a:r>
            <a:r>
              <a:rPr lang="zh-TW" altLang="en-US" sz="1400" dirty="0">
                <a:solidFill>
                  <a:srgbClr val="FF0000"/>
                </a:solidFill>
              </a:rPr>
              <a:t>接</a:t>
            </a:r>
            <a:r>
              <a:rPr lang="en-US" altLang="zh-TW" sz="1400" dirty="0">
                <a:solidFill>
                  <a:srgbClr val="FF0000"/>
                </a:solidFill>
              </a:rPr>
              <a:t>5V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SDA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SCL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1910683" y="1819603"/>
            <a:ext cx="3834938" cy="4874621"/>
            <a:chOff x="3768229" y="1908007"/>
            <a:chExt cx="3834938" cy="4874621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14"/>
            <a:stretch/>
          </p:blipFill>
          <p:spPr>
            <a:xfrm>
              <a:off x="3768229" y="3079628"/>
              <a:ext cx="3834938" cy="2751512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4962799" y="1908007"/>
              <a:ext cx="173405" cy="646331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S</a:t>
              </a: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C</a:t>
              </a:r>
              <a:br>
                <a:rPr lang="en-US" altLang="zh-TW" sz="1400" dirty="0">
                  <a:solidFill>
                    <a:srgbClr val="FF0000"/>
                  </a:solidFill>
                </a:rPr>
              </a:br>
              <a:r>
                <a:rPr lang="en-US" altLang="zh-TW" sz="1400" dirty="0">
                  <a:solidFill>
                    <a:srgbClr val="FF0000"/>
                  </a:solidFill>
                </a:rPr>
                <a:t>L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166497" y="1908007"/>
              <a:ext cx="173405" cy="646331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S</a:t>
              </a: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D</a:t>
              </a:r>
              <a:br>
                <a:rPr lang="en-US" altLang="zh-TW" sz="1400" dirty="0">
                  <a:solidFill>
                    <a:srgbClr val="FF0000"/>
                  </a:solidFill>
                </a:rPr>
              </a:br>
              <a:r>
                <a:rPr lang="en-US" altLang="zh-TW" sz="1400" dirty="0">
                  <a:solidFill>
                    <a:srgbClr val="FF0000"/>
                  </a:solidFill>
                </a:rPr>
                <a:t>A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313656" y="6136297"/>
              <a:ext cx="173405" cy="646331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S</a:t>
              </a: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C</a:t>
              </a:r>
              <a:br>
                <a:rPr lang="en-US" altLang="zh-TW" sz="1400" dirty="0">
                  <a:solidFill>
                    <a:srgbClr val="FF0000"/>
                  </a:solidFill>
                </a:rPr>
              </a:br>
              <a:r>
                <a:rPr lang="en-US" altLang="zh-TW" sz="1400" dirty="0">
                  <a:solidFill>
                    <a:srgbClr val="FF0000"/>
                  </a:solidFill>
                </a:rPr>
                <a:t>L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108790" y="6136297"/>
              <a:ext cx="173405" cy="646331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S</a:t>
              </a: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D</a:t>
              </a:r>
              <a:br>
                <a:rPr lang="en-US" altLang="zh-TW" sz="1400" dirty="0">
                  <a:solidFill>
                    <a:srgbClr val="FF0000"/>
                  </a:solidFill>
                </a:rPr>
              </a:br>
              <a:r>
                <a:rPr lang="en-US" altLang="zh-TW" sz="1400" dirty="0">
                  <a:solidFill>
                    <a:srgbClr val="FF0000"/>
                  </a:solidFill>
                </a:rPr>
                <a:t>A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直線單箭頭接點 31"/>
            <p:cNvCxnSpPr>
              <a:endCxn id="26" idx="2"/>
            </p:cNvCxnSpPr>
            <p:nvPr/>
          </p:nvCxnSpPr>
          <p:spPr>
            <a:xfrm flipH="1" flipV="1">
              <a:off x="5049502" y="2554338"/>
              <a:ext cx="20080" cy="57797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/>
            <p:cNvCxnSpPr/>
            <p:nvPr/>
          </p:nvCxnSpPr>
          <p:spPr>
            <a:xfrm flipV="1">
              <a:off x="5166497" y="2540480"/>
              <a:ext cx="71599" cy="591829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/>
            <p:cNvCxnSpPr>
              <a:stCxn id="30" idx="0"/>
            </p:cNvCxnSpPr>
            <p:nvPr/>
          </p:nvCxnSpPr>
          <p:spPr>
            <a:xfrm flipH="1" flipV="1">
              <a:off x="7195492" y="5694733"/>
              <a:ext cx="1" cy="44156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/>
            <p:cNvCxnSpPr>
              <a:stCxn id="29" idx="0"/>
            </p:cNvCxnSpPr>
            <p:nvPr/>
          </p:nvCxnSpPr>
          <p:spPr>
            <a:xfrm flipH="1" flipV="1">
              <a:off x="7341277" y="5694733"/>
              <a:ext cx="59082" cy="44156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5644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LCD</a:t>
            </a:r>
            <a:r>
              <a:rPr lang="zh-TW" altLang="en-US" dirty="0"/>
              <a:t>模組無法顯示中文字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571" y="2173287"/>
            <a:ext cx="2453979" cy="45709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16" y="2461418"/>
            <a:ext cx="3932493" cy="42828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358" y="3490878"/>
            <a:ext cx="4972050" cy="76905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441700" y="2723103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列</a:t>
            </a:r>
            <a:r>
              <a:rPr lang="en-US" altLang="zh-TW" dirty="0"/>
              <a:t>2</a:t>
            </a:r>
            <a:r>
              <a:rPr lang="zh-TW" altLang="en-US" dirty="0"/>
              <a:t>行</a:t>
            </a:r>
            <a:r>
              <a:rPr lang="en-US" altLang="zh-TW" dirty="0"/>
              <a:t>0</a:t>
            </a:r>
          </a:p>
          <a:p>
            <a:pPr algn="ctr"/>
            <a:r>
              <a:rPr lang="en-US" altLang="zh-TW" dirty="0"/>
              <a:t>(2,0)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996707" y="4431388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列</a:t>
            </a:r>
            <a:r>
              <a:rPr lang="en-US" altLang="zh-TW" dirty="0"/>
              <a:t>0</a:t>
            </a:r>
            <a:r>
              <a:rPr lang="zh-TW" altLang="en-US" dirty="0"/>
              <a:t>行</a:t>
            </a:r>
            <a:r>
              <a:rPr lang="en-US" altLang="zh-TW" dirty="0"/>
              <a:t>1</a:t>
            </a:r>
          </a:p>
          <a:p>
            <a:pPr algn="ctr"/>
            <a:r>
              <a:rPr lang="en-US" altLang="zh-TW" dirty="0"/>
              <a:t>(0,1)</a:t>
            </a:r>
            <a:endParaRPr lang="zh-TW" altLang="en-US" dirty="0"/>
          </a:p>
        </p:txBody>
      </p:sp>
      <p:cxnSp>
        <p:nvCxnSpPr>
          <p:cNvPr id="14" name="直線單箭頭接點 13"/>
          <p:cNvCxnSpPr/>
          <p:nvPr/>
        </p:nvCxnSpPr>
        <p:spPr>
          <a:xfrm flipH="1" flipV="1">
            <a:off x="3299778" y="4078830"/>
            <a:ext cx="6110922" cy="1939028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3267814" y="5522328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若未設定</a:t>
            </a:r>
            <a:r>
              <a:rPr lang="en-US" altLang="zh-TW" dirty="0"/>
              <a:t>LCD</a:t>
            </a:r>
            <a:r>
              <a:rPr lang="zh-TW" altLang="en-US" dirty="0"/>
              <a:t>游標列、行，則從</a:t>
            </a:r>
            <a:r>
              <a:rPr lang="en-US" altLang="zh-TW" dirty="0"/>
              <a:t>0,0</a:t>
            </a:r>
            <a:r>
              <a:rPr lang="zh-TW" altLang="en-US" dirty="0"/>
              <a:t>開始</a:t>
            </a:r>
          </a:p>
        </p:txBody>
      </p:sp>
      <p:cxnSp>
        <p:nvCxnSpPr>
          <p:cNvPr id="19" name="直線單箭頭接點 18"/>
          <p:cNvCxnSpPr/>
          <p:nvPr/>
        </p:nvCxnSpPr>
        <p:spPr>
          <a:xfrm flipH="1" flipV="1">
            <a:off x="3886694" y="3695702"/>
            <a:ext cx="5816106" cy="2124712"/>
          </a:xfrm>
          <a:prstGeom prst="straightConnector1">
            <a:avLst/>
          </a:prstGeom>
          <a:ln>
            <a:solidFill>
              <a:srgbClr val="FF0000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圓角矩形 22"/>
          <p:cNvSpPr/>
          <p:nvPr/>
        </p:nvSpPr>
        <p:spPr>
          <a:xfrm>
            <a:off x="1776561" y="2723103"/>
            <a:ext cx="966640" cy="6463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8524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DH11</a:t>
            </a:r>
            <a:r>
              <a:rPr lang="zh-TW" altLang="en-US" dirty="0"/>
              <a:t>溫溼度感應器</a:t>
            </a:r>
            <a:r>
              <a:rPr lang="en-US" altLang="zh-TW" dirty="0"/>
              <a:t>+LCD</a:t>
            </a:r>
            <a:r>
              <a:rPr lang="zh-TW" altLang="en-US" dirty="0"/>
              <a:t>模組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71600"/>
            <a:ext cx="5690701" cy="532276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19" y="2425700"/>
            <a:ext cx="4768265" cy="40259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4713168"/>
            <a:ext cx="3543300" cy="17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33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47" y="3966372"/>
            <a:ext cx="3524482" cy="28195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7062"/>
          </a:xfrm>
        </p:spPr>
        <p:txBody>
          <a:bodyPr/>
          <a:lstStyle/>
          <a:p>
            <a:r>
              <a:rPr lang="zh-TW" altLang="en-US" dirty="0"/>
              <a:t>水位感測器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806634"/>
            <a:ext cx="6812433" cy="3072938"/>
          </a:xfrm>
        </p:spPr>
        <p:txBody>
          <a:bodyPr/>
          <a:lstStyle/>
          <a:p>
            <a:r>
              <a:rPr lang="zh-TW" altLang="en-US" dirty="0"/>
              <a:t>水位傳感器是一種易於使用傳感器，它是通過將一系列平行導線暴露於痕量測得的水滴</a:t>
            </a:r>
            <a:r>
              <a:rPr lang="en-US" altLang="zh-TW" dirty="0"/>
              <a:t>/</a:t>
            </a:r>
            <a:r>
              <a:rPr lang="zh-TW" altLang="en-US" dirty="0"/>
              <a:t>水量以確定水位而獲得數據。</a:t>
            </a:r>
            <a:endParaRPr lang="en-US" altLang="zh-TW" dirty="0"/>
          </a:p>
          <a:p>
            <a:r>
              <a:rPr lang="zh-TW" altLang="en-US" dirty="0"/>
              <a:t>應用範圍：廣泛用於暖通空調，除濕機，測試設備，汽車，自動控制，氣象站，濕度調節器及其他相關溫度檢測與控制。</a:t>
            </a:r>
            <a:endParaRPr lang="en-US" altLang="zh-TW" dirty="0"/>
          </a:p>
          <a:p>
            <a:r>
              <a:rPr lang="zh-TW" altLang="en-US" dirty="0"/>
              <a:t>接線：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err="1"/>
              <a:t>Vcc</a:t>
            </a:r>
            <a:r>
              <a:rPr lang="en-US" altLang="zh-TW" dirty="0"/>
              <a:t>(+) – 3.3</a:t>
            </a:r>
            <a:r>
              <a:rPr lang="zh-TW" altLang="en-US" dirty="0"/>
              <a:t>或</a:t>
            </a:r>
            <a:r>
              <a:rPr lang="en-US" altLang="zh-TW" dirty="0"/>
              <a:t>5V</a:t>
            </a:r>
            <a:br>
              <a:rPr lang="en-US" altLang="zh-TW" dirty="0"/>
            </a:br>
            <a:r>
              <a:rPr lang="en-US" altLang="zh-TW" dirty="0"/>
              <a:t>GND(-) – Arduino GND </a:t>
            </a:r>
            <a:br>
              <a:rPr lang="en-US" altLang="zh-TW" dirty="0"/>
            </a:br>
            <a:r>
              <a:rPr lang="en-US" altLang="zh-TW" dirty="0"/>
              <a:t>S – A0~A5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8485" r="17296" b="4485"/>
          <a:stretch/>
        </p:blipFill>
        <p:spPr>
          <a:xfrm rot="10800000">
            <a:off x="9642764" y="817418"/>
            <a:ext cx="2061557" cy="5968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手繪多邊形 6"/>
          <p:cNvSpPr/>
          <p:nvPr/>
        </p:nvSpPr>
        <p:spPr>
          <a:xfrm>
            <a:off x="6409114" y="282580"/>
            <a:ext cx="4347556" cy="6046888"/>
          </a:xfrm>
          <a:custGeom>
            <a:avLst/>
            <a:gdLst>
              <a:gd name="connsiteX0" fmla="*/ 7822276 w 7822276"/>
              <a:gd name="connsiteY0" fmla="*/ 501474 h 3774898"/>
              <a:gd name="connsiteX1" fmla="*/ 5586152 w 7822276"/>
              <a:gd name="connsiteY1" fmla="*/ 235467 h 3774898"/>
              <a:gd name="connsiteX2" fmla="*/ 4846320 w 7822276"/>
              <a:gd name="connsiteY2" fmla="*/ 3469118 h 3774898"/>
              <a:gd name="connsiteX3" fmla="*/ 0 w 7822276"/>
              <a:gd name="connsiteY3" fmla="*/ 3452493 h 3774898"/>
              <a:gd name="connsiteX0" fmla="*/ 7855527 w 7855527"/>
              <a:gd name="connsiteY0" fmla="*/ 321837 h 3914427"/>
              <a:gd name="connsiteX1" fmla="*/ 5586152 w 7855527"/>
              <a:gd name="connsiteY1" fmla="*/ 374996 h 3914427"/>
              <a:gd name="connsiteX2" fmla="*/ 4846320 w 7855527"/>
              <a:gd name="connsiteY2" fmla="*/ 3608647 h 3914427"/>
              <a:gd name="connsiteX3" fmla="*/ 0 w 7855527"/>
              <a:gd name="connsiteY3" fmla="*/ 3592022 h 3914427"/>
              <a:gd name="connsiteX0" fmla="*/ 7855527 w 7855527"/>
              <a:gd name="connsiteY0" fmla="*/ 406666 h 3999256"/>
              <a:gd name="connsiteX1" fmla="*/ 5586152 w 7855527"/>
              <a:gd name="connsiteY1" fmla="*/ 459825 h 3999256"/>
              <a:gd name="connsiteX2" fmla="*/ 4846320 w 7855527"/>
              <a:gd name="connsiteY2" fmla="*/ 3693476 h 3999256"/>
              <a:gd name="connsiteX3" fmla="*/ 0 w 7855527"/>
              <a:gd name="connsiteY3" fmla="*/ 3676851 h 3999256"/>
              <a:gd name="connsiteX0" fmla="*/ 7855527 w 7855527"/>
              <a:gd name="connsiteY0" fmla="*/ 379628 h 3773229"/>
              <a:gd name="connsiteX1" fmla="*/ 5586152 w 7855527"/>
              <a:gd name="connsiteY1" fmla="*/ 432787 h 3773229"/>
              <a:gd name="connsiteX2" fmla="*/ 4838007 w 7855527"/>
              <a:gd name="connsiteY2" fmla="*/ 3187687 h 3773229"/>
              <a:gd name="connsiteX3" fmla="*/ 0 w 7855527"/>
              <a:gd name="connsiteY3" fmla="*/ 3649813 h 3773229"/>
              <a:gd name="connsiteX0" fmla="*/ 7855527 w 7855527"/>
              <a:gd name="connsiteY0" fmla="*/ 379628 h 3727871"/>
              <a:gd name="connsiteX1" fmla="*/ 5586152 w 7855527"/>
              <a:gd name="connsiteY1" fmla="*/ 432787 h 3727871"/>
              <a:gd name="connsiteX2" fmla="*/ 4838007 w 7855527"/>
              <a:gd name="connsiteY2" fmla="*/ 3187687 h 3727871"/>
              <a:gd name="connsiteX3" fmla="*/ 0 w 7855527"/>
              <a:gd name="connsiteY3" fmla="*/ 3649813 h 3727871"/>
              <a:gd name="connsiteX0" fmla="*/ 7855527 w 7855527"/>
              <a:gd name="connsiteY0" fmla="*/ 379628 h 3649813"/>
              <a:gd name="connsiteX1" fmla="*/ 5586152 w 7855527"/>
              <a:gd name="connsiteY1" fmla="*/ 432787 h 3649813"/>
              <a:gd name="connsiteX2" fmla="*/ 4838007 w 7855527"/>
              <a:gd name="connsiteY2" fmla="*/ 3187687 h 3649813"/>
              <a:gd name="connsiteX3" fmla="*/ 0 w 7855527"/>
              <a:gd name="connsiteY3" fmla="*/ 3649813 h 3649813"/>
              <a:gd name="connsiteX0" fmla="*/ 7855527 w 7855527"/>
              <a:gd name="connsiteY0" fmla="*/ 383543 h 3653728"/>
              <a:gd name="connsiteX1" fmla="*/ 5586152 w 7855527"/>
              <a:gd name="connsiteY1" fmla="*/ 436702 h 3653728"/>
              <a:gd name="connsiteX2" fmla="*/ 4438996 w 7855527"/>
              <a:gd name="connsiteY2" fmla="*/ 3262528 h 3653728"/>
              <a:gd name="connsiteX3" fmla="*/ 0 w 7855527"/>
              <a:gd name="connsiteY3" fmla="*/ 3653728 h 3653728"/>
              <a:gd name="connsiteX0" fmla="*/ 7855527 w 7855527"/>
              <a:gd name="connsiteY0" fmla="*/ 504204 h 3774389"/>
              <a:gd name="connsiteX1" fmla="*/ 5602777 w 7855527"/>
              <a:gd name="connsiteY1" fmla="*/ 317989 h 3774389"/>
              <a:gd name="connsiteX2" fmla="*/ 4438996 w 7855527"/>
              <a:gd name="connsiteY2" fmla="*/ 3383189 h 3774389"/>
              <a:gd name="connsiteX3" fmla="*/ 0 w 7855527"/>
              <a:gd name="connsiteY3" fmla="*/ 3774389 h 3774389"/>
              <a:gd name="connsiteX0" fmla="*/ 7872153 w 7872153"/>
              <a:gd name="connsiteY0" fmla="*/ 698460 h 3649478"/>
              <a:gd name="connsiteX1" fmla="*/ 5602777 w 7872153"/>
              <a:gd name="connsiteY1" fmla="*/ 193078 h 3649478"/>
              <a:gd name="connsiteX2" fmla="*/ 4438996 w 7872153"/>
              <a:gd name="connsiteY2" fmla="*/ 3258278 h 3649478"/>
              <a:gd name="connsiteX3" fmla="*/ 0 w 7872153"/>
              <a:gd name="connsiteY3" fmla="*/ 3649478 h 3649478"/>
              <a:gd name="connsiteX0" fmla="*/ 7872153 w 7872153"/>
              <a:gd name="connsiteY0" fmla="*/ 745487 h 3696505"/>
              <a:gd name="connsiteX1" fmla="*/ 5602777 w 7872153"/>
              <a:gd name="connsiteY1" fmla="*/ 240105 h 3696505"/>
              <a:gd name="connsiteX2" fmla="*/ 4438996 w 7872153"/>
              <a:gd name="connsiteY2" fmla="*/ 3305305 h 3696505"/>
              <a:gd name="connsiteX3" fmla="*/ 0 w 7872153"/>
              <a:gd name="connsiteY3" fmla="*/ 3696505 h 3696505"/>
              <a:gd name="connsiteX0" fmla="*/ 7872153 w 7872153"/>
              <a:gd name="connsiteY0" fmla="*/ 616781 h 3567799"/>
              <a:gd name="connsiteX1" fmla="*/ 5494711 w 7872153"/>
              <a:gd name="connsiteY1" fmla="*/ 315311 h 3567799"/>
              <a:gd name="connsiteX2" fmla="*/ 4438996 w 7872153"/>
              <a:gd name="connsiteY2" fmla="*/ 3176599 h 3567799"/>
              <a:gd name="connsiteX3" fmla="*/ 0 w 7872153"/>
              <a:gd name="connsiteY3" fmla="*/ 3567799 h 3567799"/>
              <a:gd name="connsiteX0" fmla="*/ 4361373 w 4361373"/>
              <a:gd name="connsiteY0" fmla="*/ 616781 h 6449165"/>
              <a:gd name="connsiteX1" fmla="*/ 1983931 w 4361373"/>
              <a:gd name="connsiteY1" fmla="*/ 315311 h 6449165"/>
              <a:gd name="connsiteX2" fmla="*/ 928216 w 4361373"/>
              <a:gd name="connsiteY2" fmla="*/ 3176599 h 6449165"/>
              <a:gd name="connsiteX3" fmla="*/ 0 w 4361373"/>
              <a:gd name="connsiteY3" fmla="*/ 6449165 h 6449165"/>
              <a:gd name="connsiteX0" fmla="*/ 4361373 w 4361373"/>
              <a:gd name="connsiteY0" fmla="*/ 616781 h 6449165"/>
              <a:gd name="connsiteX1" fmla="*/ 1983931 w 4361373"/>
              <a:gd name="connsiteY1" fmla="*/ 315311 h 6449165"/>
              <a:gd name="connsiteX2" fmla="*/ 928216 w 4361373"/>
              <a:gd name="connsiteY2" fmla="*/ 3176599 h 6449165"/>
              <a:gd name="connsiteX3" fmla="*/ 0 w 4361373"/>
              <a:gd name="connsiteY3" fmla="*/ 6449165 h 644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1373" h="6449165">
                <a:moveTo>
                  <a:pt x="4361373" y="616781"/>
                </a:moveTo>
                <a:cubicBezTo>
                  <a:pt x="4305955" y="-189081"/>
                  <a:pt x="2556124" y="-111325"/>
                  <a:pt x="1983931" y="315311"/>
                </a:cubicBezTo>
                <a:cubicBezTo>
                  <a:pt x="1411738" y="741947"/>
                  <a:pt x="1258871" y="2154290"/>
                  <a:pt x="928216" y="3176599"/>
                </a:cubicBezTo>
                <a:cubicBezTo>
                  <a:pt x="597561" y="4198908"/>
                  <a:pt x="381257" y="4810563"/>
                  <a:pt x="0" y="644916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手繪多邊形 7"/>
          <p:cNvSpPr/>
          <p:nvPr/>
        </p:nvSpPr>
        <p:spPr>
          <a:xfrm>
            <a:off x="6677892" y="368430"/>
            <a:ext cx="4297680" cy="5988747"/>
          </a:xfrm>
          <a:custGeom>
            <a:avLst/>
            <a:gdLst>
              <a:gd name="connsiteX0" fmla="*/ 7822276 w 7822276"/>
              <a:gd name="connsiteY0" fmla="*/ 501474 h 3774898"/>
              <a:gd name="connsiteX1" fmla="*/ 5586152 w 7822276"/>
              <a:gd name="connsiteY1" fmla="*/ 235467 h 3774898"/>
              <a:gd name="connsiteX2" fmla="*/ 4846320 w 7822276"/>
              <a:gd name="connsiteY2" fmla="*/ 3469118 h 3774898"/>
              <a:gd name="connsiteX3" fmla="*/ 0 w 7822276"/>
              <a:gd name="connsiteY3" fmla="*/ 3452493 h 3774898"/>
              <a:gd name="connsiteX0" fmla="*/ 7855527 w 7855527"/>
              <a:gd name="connsiteY0" fmla="*/ 321837 h 3914427"/>
              <a:gd name="connsiteX1" fmla="*/ 5586152 w 7855527"/>
              <a:gd name="connsiteY1" fmla="*/ 374996 h 3914427"/>
              <a:gd name="connsiteX2" fmla="*/ 4846320 w 7855527"/>
              <a:gd name="connsiteY2" fmla="*/ 3608647 h 3914427"/>
              <a:gd name="connsiteX3" fmla="*/ 0 w 7855527"/>
              <a:gd name="connsiteY3" fmla="*/ 3592022 h 3914427"/>
              <a:gd name="connsiteX0" fmla="*/ 7855527 w 7855527"/>
              <a:gd name="connsiteY0" fmla="*/ 406666 h 3999256"/>
              <a:gd name="connsiteX1" fmla="*/ 5586152 w 7855527"/>
              <a:gd name="connsiteY1" fmla="*/ 459825 h 3999256"/>
              <a:gd name="connsiteX2" fmla="*/ 4846320 w 7855527"/>
              <a:gd name="connsiteY2" fmla="*/ 3693476 h 3999256"/>
              <a:gd name="connsiteX3" fmla="*/ 0 w 7855527"/>
              <a:gd name="connsiteY3" fmla="*/ 3676851 h 3999256"/>
              <a:gd name="connsiteX0" fmla="*/ 7855527 w 7855527"/>
              <a:gd name="connsiteY0" fmla="*/ 379628 h 3773229"/>
              <a:gd name="connsiteX1" fmla="*/ 5586152 w 7855527"/>
              <a:gd name="connsiteY1" fmla="*/ 432787 h 3773229"/>
              <a:gd name="connsiteX2" fmla="*/ 4838007 w 7855527"/>
              <a:gd name="connsiteY2" fmla="*/ 3187687 h 3773229"/>
              <a:gd name="connsiteX3" fmla="*/ 0 w 7855527"/>
              <a:gd name="connsiteY3" fmla="*/ 3649813 h 3773229"/>
              <a:gd name="connsiteX0" fmla="*/ 7855527 w 7855527"/>
              <a:gd name="connsiteY0" fmla="*/ 379628 h 3727871"/>
              <a:gd name="connsiteX1" fmla="*/ 5586152 w 7855527"/>
              <a:gd name="connsiteY1" fmla="*/ 432787 h 3727871"/>
              <a:gd name="connsiteX2" fmla="*/ 4838007 w 7855527"/>
              <a:gd name="connsiteY2" fmla="*/ 3187687 h 3727871"/>
              <a:gd name="connsiteX3" fmla="*/ 0 w 7855527"/>
              <a:gd name="connsiteY3" fmla="*/ 3649813 h 3727871"/>
              <a:gd name="connsiteX0" fmla="*/ 7855527 w 7855527"/>
              <a:gd name="connsiteY0" fmla="*/ 379628 h 3649813"/>
              <a:gd name="connsiteX1" fmla="*/ 5586152 w 7855527"/>
              <a:gd name="connsiteY1" fmla="*/ 432787 h 3649813"/>
              <a:gd name="connsiteX2" fmla="*/ 4838007 w 7855527"/>
              <a:gd name="connsiteY2" fmla="*/ 3187687 h 3649813"/>
              <a:gd name="connsiteX3" fmla="*/ 0 w 7855527"/>
              <a:gd name="connsiteY3" fmla="*/ 3649813 h 3649813"/>
              <a:gd name="connsiteX0" fmla="*/ 7855527 w 7855527"/>
              <a:gd name="connsiteY0" fmla="*/ 383543 h 3653728"/>
              <a:gd name="connsiteX1" fmla="*/ 5586152 w 7855527"/>
              <a:gd name="connsiteY1" fmla="*/ 436702 h 3653728"/>
              <a:gd name="connsiteX2" fmla="*/ 4438996 w 7855527"/>
              <a:gd name="connsiteY2" fmla="*/ 3262528 h 3653728"/>
              <a:gd name="connsiteX3" fmla="*/ 0 w 7855527"/>
              <a:gd name="connsiteY3" fmla="*/ 3653728 h 3653728"/>
              <a:gd name="connsiteX0" fmla="*/ 7855527 w 7855527"/>
              <a:gd name="connsiteY0" fmla="*/ 504204 h 3774389"/>
              <a:gd name="connsiteX1" fmla="*/ 5602777 w 7855527"/>
              <a:gd name="connsiteY1" fmla="*/ 317989 h 3774389"/>
              <a:gd name="connsiteX2" fmla="*/ 4438996 w 7855527"/>
              <a:gd name="connsiteY2" fmla="*/ 3383189 h 3774389"/>
              <a:gd name="connsiteX3" fmla="*/ 0 w 7855527"/>
              <a:gd name="connsiteY3" fmla="*/ 3774389 h 3774389"/>
              <a:gd name="connsiteX0" fmla="*/ 7872153 w 7872153"/>
              <a:gd name="connsiteY0" fmla="*/ 698460 h 3649478"/>
              <a:gd name="connsiteX1" fmla="*/ 5602777 w 7872153"/>
              <a:gd name="connsiteY1" fmla="*/ 193078 h 3649478"/>
              <a:gd name="connsiteX2" fmla="*/ 4438996 w 7872153"/>
              <a:gd name="connsiteY2" fmla="*/ 3258278 h 3649478"/>
              <a:gd name="connsiteX3" fmla="*/ 0 w 7872153"/>
              <a:gd name="connsiteY3" fmla="*/ 3649478 h 3649478"/>
              <a:gd name="connsiteX0" fmla="*/ 7872153 w 7872153"/>
              <a:gd name="connsiteY0" fmla="*/ 745487 h 3696505"/>
              <a:gd name="connsiteX1" fmla="*/ 5602777 w 7872153"/>
              <a:gd name="connsiteY1" fmla="*/ 240105 h 3696505"/>
              <a:gd name="connsiteX2" fmla="*/ 4438996 w 7872153"/>
              <a:gd name="connsiteY2" fmla="*/ 3305305 h 3696505"/>
              <a:gd name="connsiteX3" fmla="*/ 0 w 7872153"/>
              <a:gd name="connsiteY3" fmla="*/ 3696505 h 3696505"/>
              <a:gd name="connsiteX0" fmla="*/ 7872153 w 7872153"/>
              <a:gd name="connsiteY0" fmla="*/ 616781 h 3567799"/>
              <a:gd name="connsiteX1" fmla="*/ 5494711 w 7872153"/>
              <a:gd name="connsiteY1" fmla="*/ 315311 h 3567799"/>
              <a:gd name="connsiteX2" fmla="*/ 4438996 w 7872153"/>
              <a:gd name="connsiteY2" fmla="*/ 3176599 h 3567799"/>
              <a:gd name="connsiteX3" fmla="*/ 0 w 7872153"/>
              <a:gd name="connsiteY3" fmla="*/ 3567799 h 3567799"/>
              <a:gd name="connsiteX0" fmla="*/ 7572895 w 7572895"/>
              <a:gd name="connsiteY0" fmla="*/ 616781 h 3683054"/>
              <a:gd name="connsiteX1" fmla="*/ 5195453 w 7572895"/>
              <a:gd name="connsiteY1" fmla="*/ 315311 h 3683054"/>
              <a:gd name="connsiteX2" fmla="*/ 4139738 w 7572895"/>
              <a:gd name="connsiteY2" fmla="*/ 3176599 h 3683054"/>
              <a:gd name="connsiteX3" fmla="*/ 0 w 7572895"/>
              <a:gd name="connsiteY3" fmla="*/ 3683054 h 3683054"/>
              <a:gd name="connsiteX0" fmla="*/ 7572895 w 7572895"/>
              <a:gd name="connsiteY0" fmla="*/ 616781 h 3683054"/>
              <a:gd name="connsiteX1" fmla="*/ 5195453 w 7572895"/>
              <a:gd name="connsiteY1" fmla="*/ 315311 h 3683054"/>
              <a:gd name="connsiteX2" fmla="*/ 4172989 w 7572895"/>
              <a:gd name="connsiteY2" fmla="*/ 3176599 h 3683054"/>
              <a:gd name="connsiteX3" fmla="*/ 0 w 7572895"/>
              <a:gd name="connsiteY3" fmla="*/ 3683054 h 3683054"/>
              <a:gd name="connsiteX0" fmla="*/ 7614458 w 7614458"/>
              <a:gd name="connsiteY0" fmla="*/ 554770 h 3754030"/>
              <a:gd name="connsiteX1" fmla="*/ 5195453 w 7614458"/>
              <a:gd name="connsiteY1" fmla="*/ 386287 h 3754030"/>
              <a:gd name="connsiteX2" fmla="*/ 4172989 w 7614458"/>
              <a:gd name="connsiteY2" fmla="*/ 3247575 h 3754030"/>
              <a:gd name="connsiteX3" fmla="*/ 0 w 7614458"/>
              <a:gd name="connsiteY3" fmla="*/ 3754030 h 3754030"/>
              <a:gd name="connsiteX0" fmla="*/ 4297680 w 4297680"/>
              <a:gd name="connsiteY0" fmla="*/ 554770 h 6387155"/>
              <a:gd name="connsiteX1" fmla="*/ 1878675 w 4297680"/>
              <a:gd name="connsiteY1" fmla="*/ 386287 h 6387155"/>
              <a:gd name="connsiteX2" fmla="*/ 856211 w 4297680"/>
              <a:gd name="connsiteY2" fmla="*/ 3247575 h 6387155"/>
              <a:gd name="connsiteX3" fmla="*/ 0 w 4297680"/>
              <a:gd name="connsiteY3" fmla="*/ 6387155 h 6387155"/>
              <a:gd name="connsiteX0" fmla="*/ 4297680 w 4297680"/>
              <a:gd name="connsiteY0" fmla="*/ 554770 h 6387155"/>
              <a:gd name="connsiteX1" fmla="*/ 1878675 w 4297680"/>
              <a:gd name="connsiteY1" fmla="*/ 386287 h 6387155"/>
              <a:gd name="connsiteX2" fmla="*/ 856211 w 4297680"/>
              <a:gd name="connsiteY2" fmla="*/ 3247575 h 6387155"/>
              <a:gd name="connsiteX3" fmla="*/ 0 w 4297680"/>
              <a:gd name="connsiteY3" fmla="*/ 6387155 h 638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7680" h="6387155">
                <a:moveTo>
                  <a:pt x="4297680" y="554770"/>
                </a:moveTo>
                <a:cubicBezTo>
                  <a:pt x="4242262" y="-251092"/>
                  <a:pt x="2452253" y="-62514"/>
                  <a:pt x="1878675" y="386287"/>
                </a:cubicBezTo>
                <a:cubicBezTo>
                  <a:pt x="1305097" y="835088"/>
                  <a:pt x="1169324" y="2247430"/>
                  <a:pt x="856211" y="3247575"/>
                </a:cubicBezTo>
                <a:cubicBezTo>
                  <a:pt x="543099" y="4247720"/>
                  <a:pt x="519545" y="4810613"/>
                  <a:pt x="0" y="638715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arrow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手繪多邊形 8"/>
          <p:cNvSpPr/>
          <p:nvPr/>
        </p:nvSpPr>
        <p:spPr>
          <a:xfrm>
            <a:off x="6991004" y="542027"/>
            <a:ext cx="3538450" cy="5800583"/>
          </a:xfrm>
          <a:custGeom>
            <a:avLst/>
            <a:gdLst>
              <a:gd name="connsiteX0" fmla="*/ 7822276 w 7822276"/>
              <a:gd name="connsiteY0" fmla="*/ 501474 h 3774898"/>
              <a:gd name="connsiteX1" fmla="*/ 5586152 w 7822276"/>
              <a:gd name="connsiteY1" fmla="*/ 235467 h 3774898"/>
              <a:gd name="connsiteX2" fmla="*/ 4846320 w 7822276"/>
              <a:gd name="connsiteY2" fmla="*/ 3469118 h 3774898"/>
              <a:gd name="connsiteX3" fmla="*/ 0 w 7822276"/>
              <a:gd name="connsiteY3" fmla="*/ 3452493 h 3774898"/>
              <a:gd name="connsiteX0" fmla="*/ 7855527 w 7855527"/>
              <a:gd name="connsiteY0" fmla="*/ 321837 h 3914427"/>
              <a:gd name="connsiteX1" fmla="*/ 5586152 w 7855527"/>
              <a:gd name="connsiteY1" fmla="*/ 374996 h 3914427"/>
              <a:gd name="connsiteX2" fmla="*/ 4846320 w 7855527"/>
              <a:gd name="connsiteY2" fmla="*/ 3608647 h 3914427"/>
              <a:gd name="connsiteX3" fmla="*/ 0 w 7855527"/>
              <a:gd name="connsiteY3" fmla="*/ 3592022 h 3914427"/>
              <a:gd name="connsiteX0" fmla="*/ 7855527 w 7855527"/>
              <a:gd name="connsiteY0" fmla="*/ 406666 h 3999256"/>
              <a:gd name="connsiteX1" fmla="*/ 5586152 w 7855527"/>
              <a:gd name="connsiteY1" fmla="*/ 459825 h 3999256"/>
              <a:gd name="connsiteX2" fmla="*/ 4846320 w 7855527"/>
              <a:gd name="connsiteY2" fmla="*/ 3693476 h 3999256"/>
              <a:gd name="connsiteX3" fmla="*/ 0 w 7855527"/>
              <a:gd name="connsiteY3" fmla="*/ 3676851 h 3999256"/>
              <a:gd name="connsiteX0" fmla="*/ 7855527 w 7855527"/>
              <a:gd name="connsiteY0" fmla="*/ 379628 h 3773229"/>
              <a:gd name="connsiteX1" fmla="*/ 5586152 w 7855527"/>
              <a:gd name="connsiteY1" fmla="*/ 432787 h 3773229"/>
              <a:gd name="connsiteX2" fmla="*/ 4838007 w 7855527"/>
              <a:gd name="connsiteY2" fmla="*/ 3187687 h 3773229"/>
              <a:gd name="connsiteX3" fmla="*/ 0 w 7855527"/>
              <a:gd name="connsiteY3" fmla="*/ 3649813 h 3773229"/>
              <a:gd name="connsiteX0" fmla="*/ 7855527 w 7855527"/>
              <a:gd name="connsiteY0" fmla="*/ 379628 h 3727871"/>
              <a:gd name="connsiteX1" fmla="*/ 5586152 w 7855527"/>
              <a:gd name="connsiteY1" fmla="*/ 432787 h 3727871"/>
              <a:gd name="connsiteX2" fmla="*/ 4838007 w 7855527"/>
              <a:gd name="connsiteY2" fmla="*/ 3187687 h 3727871"/>
              <a:gd name="connsiteX3" fmla="*/ 0 w 7855527"/>
              <a:gd name="connsiteY3" fmla="*/ 3649813 h 3727871"/>
              <a:gd name="connsiteX0" fmla="*/ 7855527 w 7855527"/>
              <a:gd name="connsiteY0" fmla="*/ 379628 h 3649813"/>
              <a:gd name="connsiteX1" fmla="*/ 5586152 w 7855527"/>
              <a:gd name="connsiteY1" fmla="*/ 432787 h 3649813"/>
              <a:gd name="connsiteX2" fmla="*/ 4838007 w 7855527"/>
              <a:gd name="connsiteY2" fmla="*/ 3187687 h 3649813"/>
              <a:gd name="connsiteX3" fmla="*/ 0 w 7855527"/>
              <a:gd name="connsiteY3" fmla="*/ 3649813 h 3649813"/>
              <a:gd name="connsiteX0" fmla="*/ 7855527 w 7855527"/>
              <a:gd name="connsiteY0" fmla="*/ 383543 h 3653728"/>
              <a:gd name="connsiteX1" fmla="*/ 5586152 w 7855527"/>
              <a:gd name="connsiteY1" fmla="*/ 436702 h 3653728"/>
              <a:gd name="connsiteX2" fmla="*/ 4438996 w 7855527"/>
              <a:gd name="connsiteY2" fmla="*/ 3262528 h 3653728"/>
              <a:gd name="connsiteX3" fmla="*/ 0 w 7855527"/>
              <a:gd name="connsiteY3" fmla="*/ 3653728 h 3653728"/>
              <a:gd name="connsiteX0" fmla="*/ 7855527 w 7855527"/>
              <a:gd name="connsiteY0" fmla="*/ 504204 h 3774389"/>
              <a:gd name="connsiteX1" fmla="*/ 5602777 w 7855527"/>
              <a:gd name="connsiteY1" fmla="*/ 317989 h 3774389"/>
              <a:gd name="connsiteX2" fmla="*/ 4438996 w 7855527"/>
              <a:gd name="connsiteY2" fmla="*/ 3383189 h 3774389"/>
              <a:gd name="connsiteX3" fmla="*/ 0 w 7855527"/>
              <a:gd name="connsiteY3" fmla="*/ 3774389 h 3774389"/>
              <a:gd name="connsiteX0" fmla="*/ 7872153 w 7872153"/>
              <a:gd name="connsiteY0" fmla="*/ 698460 h 3649478"/>
              <a:gd name="connsiteX1" fmla="*/ 5602777 w 7872153"/>
              <a:gd name="connsiteY1" fmla="*/ 193078 h 3649478"/>
              <a:gd name="connsiteX2" fmla="*/ 4438996 w 7872153"/>
              <a:gd name="connsiteY2" fmla="*/ 3258278 h 3649478"/>
              <a:gd name="connsiteX3" fmla="*/ 0 w 7872153"/>
              <a:gd name="connsiteY3" fmla="*/ 3649478 h 3649478"/>
              <a:gd name="connsiteX0" fmla="*/ 7872153 w 7872153"/>
              <a:gd name="connsiteY0" fmla="*/ 745487 h 3696505"/>
              <a:gd name="connsiteX1" fmla="*/ 5602777 w 7872153"/>
              <a:gd name="connsiteY1" fmla="*/ 240105 h 3696505"/>
              <a:gd name="connsiteX2" fmla="*/ 4438996 w 7872153"/>
              <a:gd name="connsiteY2" fmla="*/ 3305305 h 3696505"/>
              <a:gd name="connsiteX3" fmla="*/ 0 w 7872153"/>
              <a:gd name="connsiteY3" fmla="*/ 3696505 h 3696505"/>
              <a:gd name="connsiteX0" fmla="*/ 7872153 w 7872153"/>
              <a:gd name="connsiteY0" fmla="*/ 616781 h 3567799"/>
              <a:gd name="connsiteX1" fmla="*/ 5494711 w 7872153"/>
              <a:gd name="connsiteY1" fmla="*/ 315311 h 3567799"/>
              <a:gd name="connsiteX2" fmla="*/ 4438996 w 7872153"/>
              <a:gd name="connsiteY2" fmla="*/ 3176599 h 3567799"/>
              <a:gd name="connsiteX3" fmla="*/ 0 w 7872153"/>
              <a:gd name="connsiteY3" fmla="*/ 3567799 h 3567799"/>
              <a:gd name="connsiteX0" fmla="*/ 7572895 w 7572895"/>
              <a:gd name="connsiteY0" fmla="*/ 616781 h 3683054"/>
              <a:gd name="connsiteX1" fmla="*/ 5195453 w 7572895"/>
              <a:gd name="connsiteY1" fmla="*/ 315311 h 3683054"/>
              <a:gd name="connsiteX2" fmla="*/ 4139738 w 7572895"/>
              <a:gd name="connsiteY2" fmla="*/ 3176599 h 3683054"/>
              <a:gd name="connsiteX3" fmla="*/ 0 w 7572895"/>
              <a:gd name="connsiteY3" fmla="*/ 3683054 h 3683054"/>
              <a:gd name="connsiteX0" fmla="*/ 7572895 w 7572895"/>
              <a:gd name="connsiteY0" fmla="*/ 616781 h 3683054"/>
              <a:gd name="connsiteX1" fmla="*/ 5195453 w 7572895"/>
              <a:gd name="connsiteY1" fmla="*/ 315311 h 3683054"/>
              <a:gd name="connsiteX2" fmla="*/ 4172989 w 7572895"/>
              <a:gd name="connsiteY2" fmla="*/ 3176599 h 3683054"/>
              <a:gd name="connsiteX3" fmla="*/ 0 w 7572895"/>
              <a:gd name="connsiteY3" fmla="*/ 3683054 h 3683054"/>
              <a:gd name="connsiteX0" fmla="*/ 7614458 w 7614458"/>
              <a:gd name="connsiteY0" fmla="*/ 554770 h 3754030"/>
              <a:gd name="connsiteX1" fmla="*/ 5195453 w 7614458"/>
              <a:gd name="connsiteY1" fmla="*/ 386287 h 3754030"/>
              <a:gd name="connsiteX2" fmla="*/ 4172989 w 7614458"/>
              <a:gd name="connsiteY2" fmla="*/ 3247575 h 3754030"/>
              <a:gd name="connsiteX3" fmla="*/ 0 w 7614458"/>
              <a:gd name="connsiteY3" fmla="*/ 3754030 h 3754030"/>
              <a:gd name="connsiteX0" fmla="*/ 8836429 w 8836429"/>
              <a:gd name="connsiteY0" fmla="*/ 554770 h 3887016"/>
              <a:gd name="connsiteX1" fmla="*/ 6417424 w 8836429"/>
              <a:gd name="connsiteY1" fmla="*/ 386287 h 3887016"/>
              <a:gd name="connsiteX2" fmla="*/ 5394960 w 8836429"/>
              <a:gd name="connsiteY2" fmla="*/ 3247575 h 3887016"/>
              <a:gd name="connsiteX3" fmla="*/ 0 w 8836429"/>
              <a:gd name="connsiteY3" fmla="*/ 3887016 h 3887016"/>
              <a:gd name="connsiteX0" fmla="*/ 8237912 w 8237912"/>
              <a:gd name="connsiteY0" fmla="*/ 532483 h 3917924"/>
              <a:gd name="connsiteX1" fmla="*/ 6417424 w 8237912"/>
              <a:gd name="connsiteY1" fmla="*/ 417195 h 3917924"/>
              <a:gd name="connsiteX2" fmla="*/ 5394960 w 8237912"/>
              <a:gd name="connsiteY2" fmla="*/ 3278483 h 3917924"/>
              <a:gd name="connsiteX3" fmla="*/ 0 w 8237912"/>
              <a:gd name="connsiteY3" fmla="*/ 3917924 h 3917924"/>
              <a:gd name="connsiteX0" fmla="*/ 8237912 w 8237912"/>
              <a:gd name="connsiteY0" fmla="*/ 478969 h 3864410"/>
              <a:gd name="connsiteX1" fmla="*/ 6400798 w 8237912"/>
              <a:gd name="connsiteY1" fmla="*/ 487802 h 3864410"/>
              <a:gd name="connsiteX2" fmla="*/ 5394960 w 8237912"/>
              <a:gd name="connsiteY2" fmla="*/ 3224969 h 3864410"/>
              <a:gd name="connsiteX3" fmla="*/ 0 w 8237912"/>
              <a:gd name="connsiteY3" fmla="*/ 3864410 h 3864410"/>
              <a:gd name="connsiteX0" fmla="*/ 3620032 w 3620032"/>
              <a:gd name="connsiteY0" fmla="*/ 478969 h 6131412"/>
              <a:gd name="connsiteX1" fmla="*/ 1782918 w 3620032"/>
              <a:gd name="connsiteY1" fmla="*/ 487802 h 6131412"/>
              <a:gd name="connsiteX2" fmla="*/ 777080 w 3620032"/>
              <a:gd name="connsiteY2" fmla="*/ 3224969 h 6131412"/>
              <a:gd name="connsiteX3" fmla="*/ 0 w 3620032"/>
              <a:gd name="connsiteY3" fmla="*/ 6131412 h 6131412"/>
              <a:gd name="connsiteX0" fmla="*/ 3620032 w 3620032"/>
              <a:gd name="connsiteY0" fmla="*/ 478969 h 6131412"/>
              <a:gd name="connsiteX1" fmla="*/ 1782918 w 3620032"/>
              <a:gd name="connsiteY1" fmla="*/ 487802 h 6131412"/>
              <a:gd name="connsiteX2" fmla="*/ 777080 w 3620032"/>
              <a:gd name="connsiteY2" fmla="*/ 3224969 h 6131412"/>
              <a:gd name="connsiteX3" fmla="*/ 0 w 3620032"/>
              <a:gd name="connsiteY3" fmla="*/ 6131412 h 613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0032" h="6131412">
                <a:moveTo>
                  <a:pt x="3620032" y="478969"/>
                </a:moveTo>
                <a:cubicBezTo>
                  <a:pt x="3564614" y="-326893"/>
                  <a:pt x="2256743" y="30135"/>
                  <a:pt x="1782918" y="487802"/>
                </a:cubicBezTo>
                <a:cubicBezTo>
                  <a:pt x="1309093" y="945469"/>
                  <a:pt x="1074233" y="2284367"/>
                  <a:pt x="777080" y="3224969"/>
                </a:cubicBezTo>
                <a:cubicBezTo>
                  <a:pt x="479927" y="4165571"/>
                  <a:pt x="458767" y="4603433"/>
                  <a:pt x="0" y="6131412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946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雨滴感測器</a:t>
            </a:r>
            <a:r>
              <a:rPr lang="en-US" altLang="zh-TW" dirty="0"/>
              <a:t>(</a:t>
            </a:r>
            <a:r>
              <a:rPr lang="zh-TW" altLang="en-US" dirty="0"/>
              <a:t>下雨感測模組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5" y="1571105"/>
            <a:ext cx="6679429" cy="4470257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**請注意 電源正負極接反  立即燒毀*****</a:t>
            </a:r>
            <a:endParaRPr lang="en-US" altLang="zh-TW" sz="2400" dirty="0">
              <a:solidFill>
                <a:srgbClr val="FF0000"/>
              </a:solidFill>
            </a:endParaRPr>
          </a:p>
          <a:p>
            <a:r>
              <a:rPr lang="zh-TW" altLang="en-US" dirty="0"/>
              <a:t>工作電壓</a:t>
            </a:r>
            <a:r>
              <a:rPr lang="en-US" altLang="zh-TW" dirty="0"/>
              <a:t>3.3V-5V 5.</a:t>
            </a:r>
            <a:r>
              <a:rPr lang="zh-TW" altLang="en-US" dirty="0"/>
              <a:t>輸出形式 </a:t>
            </a:r>
            <a:r>
              <a:rPr lang="zh-TW" altLang="en-US" dirty="0" smtClean="0"/>
              <a:t>：</a:t>
            </a:r>
            <a:r>
              <a:rPr lang="en-US" altLang="zh-TW" dirty="0" smtClean="0"/>
              <a:t>D0</a:t>
            </a:r>
            <a:r>
              <a:rPr lang="zh-TW" altLang="en-US" dirty="0" smtClean="0"/>
              <a:t>數位</a:t>
            </a:r>
            <a:r>
              <a:rPr lang="zh-TW" altLang="en-US" dirty="0"/>
              <a:t>開關量輸出（</a:t>
            </a:r>
            <a:r>
              <a:rPr lang="en-US" altLang="zh-TW" dirty="0"/>
              <a:t>0</a:t>
            </a:r>
            <a:r>
              <a:rPr lang="zh-TW" altLang="en-US" dirty="0"/>
              <a:t>和</a:t>
            </a:r>
            <a:r>
              <a:rPr lang="en-US" altLang="zh-TW" dirty="0"/>
              <a:t>1</a:t>
            </a:r>
            <a:r>
              <a:rPr lang="zh-TW" altLang="en-US" dirty="0"/>
              <a:t>）和類比量</a:t>
            </a:r>
            <a:r>
              <a:rPr lang="en-US" altLang="zh-TW" dirty="0"/>
              <a:t>AO</a:t>
            </a:r>
            <a:r>
              <a:rPr lang="zh-TW" altLang="en-US" dirty="0"/>
              <a:t>電壓輸出</a:t>
            </a:r>
            <a:endParaRPr lang="en-US" altLang="zh-TW" dirty="0"/>
          </a:p>
          <a:p>
            <a:r>
              <a:rPr lang="zh-TW" altLang="en-US" dirty="0"/>
              <a:t>接上</a:t>
            </a:r>
            <a:r>
              <a:rPr lang="en-US" altLang="zh-TW" dirty="0"/>
              <a:t>5V</a:t>
            </a:r>
            <a:r>
              <a:rPr lang="zh-TW" altLang="en-US" dirty="0"/>
              <a:t>電源，電源指示燈亮， 感應板上沒有水滴時，</a:t>
            </a:r>
            <a:r>
              <a:rPr lang="en-US" altLang="zh-TW" dirty="0"/>
              <a:t>DO</a:t>
            </a:r>
            <a:r>
              <a:rPr lang="zh-TW" altLang="en-US" dirty="0"/>
              <a:t>輸出為高電平，開關指示燈滅 滴上一滴水，</a:t>
            </a:r>
            <a:r>
              <a:rPr lang="en-US" altLang="zh-TW" dirty="0"/>
              <a:t>DO</a:t>
            </a:r>
            <a:r>
              <a:rPr lang="zh-TW" altLang="en-US" dirty="0"/>
              <a:t>輸出為低電平，開關指示燈亮， 刷掉上面的水滴，又恢復到，輸出高電平狀態 </a:t>
            </a:r>
            <a:r>
              <a:rPr lang="en-US" altLang="zh-TW" dirty="0"/>
              <a:t>AO</a:t>
            </a:r>
            <a:r>
              <a:rPr lang="zh-TW" altLang="en-US" dirty="0"/>
              <a:t>模擬輸出，可以連接單片機的</a:t>
            </a:r>
            <a:r>
              <a:rPr lang="en-US" altLang="zh-TW" dirty="0"/>
              <a:t>AD</a:t>
            </a:r>
            <a:r>
              <a:rPr lang="zh-TW" altLang="en-US" dirty="0"/>
              <a:t>口檢測滴在上面的雨量大小。 </a:t>
            </a:r>
            <a:r>
              <a:rPr lang="en-US" altLang="zh-TW" dirty="0"/>
              <a:t>DO TTL</a:t>
            </a:r>
            <a:r>
              <a:rPr lang="zh-TW" altLang="en-US" dirty="0"/>
              <a:t>數位輸出也可以連接單片機檢測是否有雨。</a:t>
            </a:r>
            <a:endParaRPr lang="en-US" altLang="zh-TW" dirty="0"/>
          </a:p>
          <a:p>
            <a:r>
              <a:rPr lang="zh-TW" altLang="en-US" dirty="0"/>
              <a:t>接線方式：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VCC:</a:t>
            </a:r>
            <a:r>
              <a:rPr lang="zh-TW" altLang="en-US" dirty="0"/>
              <a:t>接電源正極（</a:t>
            </a:r>
            <a:r>
              <a:rPr lang="en-US" altLang="zh-TW" dirty="0"/>
              <a:t>3-5V</a:t>
            </a:r>
            <a:r>
              <a:rPr lang="zh-TW" altLang="en-US" dirty="0"/>
              <a:t>）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GND:</a:t>
            </a:r>
            <a:r>
              <a:rPr lang="zh-TW" altLang="en-US" dirty="0"/>
              <a:t>接電源負極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AO:</a:t>
            </a:r>
            <a:r>
              <a:rPr lang="zh-TW" altLang="en-US" dirty="0"/>
              <a:t>類比信號輸出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(DO:TTL</a:t>
            </a:r>
            <a:r>
              <a:rPr lang="zh-TW" altLang="en-US" dirty="0"/>
              <a:t>開關信號輸出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92" y="339175"/>
            <a:ext cx="3462202" cy="3435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手繪多邊形 23"/>
          <p:cNvSpPr/>
          <p:nvPr/>
        </p:nvSpPr>
        <p:spPr>
          <a:xfrm>
            <a:off x="9659565" y="223741"/>
            <a:ext cx="1706005" cy="469829"/>
          </a:xfrm>
          <a:custGeom>
            <a:avLst/>
            <a:gdLst>
              <a:gd name="connsiteX0" fmla="*/ 0 w 2161309"/>
              <a:gd name="connsiteY0" fmla="*/ 469227 h 693671"/>
              <a:gd name="connsiteX1" fmla="*/ 931026 w 2161309"/>
              <a:gd name="connsiteY1" fmla="*/ 3715 h 693671"/>
              <a:gd name="connsiteX2" fmla="*/ 2161309 w 2161309"/>
              <a:gd name="connsiteY2" fmla="*/ 693671 h 693671"/>
              <a:gd name="connsiteX0" fmla="*/ 0 w 2161309"/>
              <a:gd name="connsiteY0" fmla="*/ 518555 h 742999"/>
              <a:gd name="connsiteX1" fmla="*/ 1238597 w 2161309"/>
              <a:gd name="connsiteY1" fmla="*/ 3166 h 742999"/>
              <a:gd name="connsiteX2" fmla="*/ 2161309 w 2161309"/>
              <a:gd name="connsiteY2" fmla="*/ 742999 h 742999"/>
              <a:gd name="connsiteX0" fmla="*/ 0 w 2161309"/>
              <a:gd name="connsiteY0" fmla="*/ 518555 h 742999"/>
              <a:gd name="connsiteX1" fmla="*/ 1238597 w 2161309"/>
              <a:gd name="connsiteY1" fmla="*/ 3166 h 742999"/>
              <a:gd name="connsiteX2" fmla="*/ 2161309 w 2161309"/>
              <a:gd name="connsiteY2" fmla="*/ 742999 h 742999"/>
              <a:gd name="connsiteX0" fmla="*/ 0 w 2161309"/>
              <a:gd name="connsiteY0" fmla="*/ 519973 h 744417"/>
              <a:gd name="connsiteX1" fmla="*/ 1238597 w 2161309"/>
              <a:gd name="connsiteY1" fmla="*/ 4584 h 744417"/>
              <a:gd name="connsiteX2" fmla="*/ 2161309 w 2161309"/>
              <a:gd name="connsiteY2" fmla="*/ 744417 h 744417"/>
              <a:gd name="connsiteX0" fmla="*/ 0 w 2161309"/>
              <a:gd name="connsiteY0" fmla="*/ 519973 h 744417"/>
              <a:gd name="connsiteX1" fmla="*/ 1039092 w 2161309"/>
              <a:gd name="connsiteY1" fmla="*/ 4584 h 744417"/>
              <a:gd name="connsiteX2" fmla="*/ 2161309 w 2161309"/>
              <a:gd name="connsiteY2" fmla="*/ 744417 h 744417"/>
              <a:gd name="connsiteX0" fmla="*/ 0 w 2119745"/>
              <a:gd name="connsiteY0" fmla="*/ 551682 h 742875"/>
              <a:gd name="connsiteX1" fmla="*/ 997528 w 2119745"/>
              <a:gd name="connsiteY1" fmla="*/ 3042 h 742875"/>
              <a:gd name="connsiteX2" fmla="*/ 2119745 w 2119745"/>
              <a:gd name="connsiteY2" fmla="*/ 742875 h 742875"/>
              <a:gd name="connsiteX0" fmla="*/ 539 w 2120284"/>
              <a:gd name="connsiteY0" fmla="*/ 563384 h 754577"/>
              <a:gd name="connsiteX1" fmla="*/ 998067 w 2120284"/>
              <a:gd name="connsiteY1" fmla="*/ 14744 h 754577"/>
              <a:gd name="connsiteX2" fmla="*/ 2120284 w 2120284"/>
              <a:gd name="connsiteY2" fmla="*/ 754577 h 754577"/>
              <a:gd name="connsiteX0" fmla="*/ 444 w 2294756"/>
              <a:gd name="connsiteY0" fmla="*/ 590873 h 748815"/>
              <a:gd name="connsiteX1" fmla="*/ 1172539 w 2294756"/>
              <a:gd name="connsiteY1" fmla="*/ 8982 h 748815"/>
              <a:gd name="connsiteX2" fmla="*/ 2294756 w 2294756"/>
              <a:gd name="connsiteY2" fmla="*/ 748815 h 74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756" h="748815">
                <a:moveTo>
                  <a:pt x="444" y="590873"/>
                </a:moveTo>
                <a:cubicBezTo>
                  <a:pt x="-21722" y="-26347"/>
                  <a:pt x="790154" y="-17342"/>
                  <a:pt x="1172539" y="8982"/>
                </a:cubicBezTo>
                <a:cubicBezTo>
                  <a:pt x="1554924" y="35306"/>
                  <a:pt x="2158981" y="189784"/>
                  <a:pt x="2294756" y="748815"/>
                </a:cubicBezTo>
              </a:path>
            </a:pathLst>
          </a:custGeom>
          <a:noFill/>
          <a:ln w="38100">
            <a:solidFill>
              <a:schemeClr val="accent5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 24"/>
          <p:cNvSpPr/>
          <p:nvPr/>
        </p:nvSpPr>
        <p:spPr>
          <a:xfrm>
            <a:off x="9552561" y="126464"/>
            <a:ext cx="1702341" cy="618647"/>
          </a:xfrm>
          <a:custGeom>
            <a:avLst/>
            <a:gdLst>
              <a:gd name="connsiteX0" fmla="*/ 0 w 2161309"/>
              <a:gd name="connsiteY0" fmla="*/ 469227 h 693671"/>
              <a:gd name="connsiteX1" fmla="*/ 931026 w 2161309"/>
              <a:gd name="connsiteY1" fmla="*/ 3715 h 693671"/>
              <a:gd name="connsiteX2" fmla="*/ 2161309 w 2161309"/>
              <a:gd name="connsiteY2" fmla="*/ 693671 h 693671"/>
              <a:gd name="connsiteX0" fmla="*/ 0 w 2161309"/>
              <a:gd name="connsiteY0" fmla="*/ 518555 h 742999"/>
              <a:gd name="connsiteX1" fmla="*/ 1238597 w 2161309"/>
              <a:gd name="connsiteY1" fmla="*/ 3166 h 742999"/>
              <a:gd name="connsiteX2" fmla="*/ 2161309 w 2161309"/>
              <a:gd name="connsiteY2" fmla="*/ 742999 h 742999"/>
              <a:gd name="connsiteX0" fmla="*/ 0 w 2161309"/>
              <a:gd name="connsiteY0" fmla="*/ 518555 h 742999"/>
              <a:gd name="connsiteX1" fmla="*/ 1238597 w 2161309"/>
              <a:gd name="connsiteY1" fmla="*/ 3166 h 742999"/>
              <a:gd name="connsiteX2" fmla="*/ 2161309 w 2161309"/>
              <a:gd name="connsiteY2" fmla="*/ 742999 h 742999"/>
              <a:gd name="connsiteX0" fmla="*/ 0 w 2161309"/>
              <a:gd name="connsiteY0" fmla="*/ 519973 h 744417"/>
              <a:gd name="connsiteX1" fmla="*/ 1238597 w 2161309"/>
              <a:gd name="connsiteY1" fmla="*/ 4584 h 744417"/>
              <a:gd name="connsiteX2" fmla="*/ 2161309 w 2161309"/>
              <a:gd name="connsiteY2" fmla="*/ 744417 h 744417"/>
              <a:gd name="connsiteX0" fmla="*/ 0 w 2161309"/>
              <a:gd name="connsiteY0" fmla="*/ 519973 h 744417"/>
              <a:gd name="connsiteX1" fmla="*/ 1039092 w 2161309"/>
              <a:gd name="connsiteY1" fmla="*/ 4584 h 744417"/>
              <a:gd name="connsiteX2" fmla="*/ 2161309 w 2161309"/>
              <a:gd name="connsiteY2" fmla="*/ 744417 h 744417"/>
              <a:gd name="connsiteX0" fmla="*/ 0 w 2119745"/>
              <a:gd name="connsiteY0" fmla="*/ 551682 h 742875"/>
              <a:gd name="connsiteX1" fmla="*/ 997528 w 2119745"/>
              <a:gd name="connsiteY1" fmla="*/ 3042 h 742875"/>
              <a:gd name="connsiteX2" fmla="*/ 2119745 w 2119745"/>
              <a:gd name="connsiteY2" fmla="*/ 742875 h 742875"/>
              <a:gd name="connsiteX0" fmla="*/ 539 w 2120284"/>
              <a:gd name="connsiteY0" fmla="*/ 563384 h 754577"/>
              <a:gd name="connsiteX1" fmla="*/ 998067 w 2120284"/>
              <a:gd name="connsiteY1" fmla="*/ 14744 h 754577"/>
              <a:gd name="connsiteX2" fmla="*/ 2120284 w 2120284"/>
              <a:gd name="connsiteY2" fmla="*/ 754577 h 754577"/>
              <a:gd name="connsiteX0" fmla="*/ 444 w 2294756"/>
              <a:gd name="connsiteY0" fmla="*/ 590873 h 748815"/>
              <a:gd name="connsiteX1" fmla="*/ 1172539 w 2294756"/>
              <a:gd name="connsiteY1" fmla="*/ 8982 h 748815"/>
              <a:gd name="connsiteX2" fmla="*/ 2294756 w 2294756"/>
              <a:gd name="connsiteY2" fmla="*/ 748815 h 748815"/>
              <a:gd name="connsiteX0" fmla="*/ 442 w 2261503"/>
              <a:gd name="connsiteY0" fmla="*/ 592916 h 784109"/>
              <a:gd name="connsiteX1" fmla="*/ 1172537 w 2261503"/>
              <a:gd name="connsiteY1" fmla="*/ 11025 h 784109"/>
              <a:gd name="connsiteX2" fmla="*/ 2261503 w 2261503"/>
              <a:gd name="connsiteY2" fmla="*/ 784109 h 784109"/>
              <a:gd name="connsiteX0" fmla="*/ 427 w 2294739"/>
              <a:gd name="connsiteY0" fmla="*/ 592916 h 784109"/>
              <a:gd name="connsiteX1" fmla="*/ 1205773 w 2294739"/>
              <a:gd name="connsiteY1" fmla="*/ 11025 h 784109"/>
              <a:gd name="connsiteX2" fmla="*/ 2294739 w 2294739"/>
              <a:gd name="connsiteY2" fmla="*/ 784109 h 78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739" h="784109">
                <a:moveTo>
                  <a:pt x="427" y="592916"/>
                </a:moveTo>
                <a:cubicBezTo>
                  <a:pt x="-21739" y="-24304"/>
                  <a:pt x="823388" y="-20841"/>
                  <a:pt x="1205773" y="11025"/>
                </a:cubicBezTo>
                <a:cubicBezTo>
                  <a:pt x="1588158" y="42891"/>
                  <a:pt x="2158964" y="225078"/>
                  <a:pt x="2294739" y="784109"/>
                </a:cubicBezTo>
              </a:path>
            </a:pathLst>
          </a:custGeom>
          <a:noFill/>
          <a:ln w="38100"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內容版面配置區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9"/>
          <a:stretch/>
        </p:blipFill>
        <p:spPr>
          <a:xfrm>
            <a:off x="8120826" y="3952150"/>
            <a:ext cx="3843440" cy="2759937"/>
          </a:xfrm>
          <a:prstGeom prst="rect">
            <a:avLst/>
          </a:prstGeom>
        </p:spPr>
      </p:pic>
      <p:cxnSp>
        <p:nvCxnSpPr>
          <p:cNvPr id="28" name="直線接點 27"/>
          <p:cNvCxnSpPr/>
          <p:nvPr/>
        </p:nvCxnSpPr>
        <p:spPr>
          <a:xfrm flipH="1">
            <a:off x="11031166" y="2830749"/>
            <a:ext cx="68094" cy="3677055"/>
          </a:xfrm>
          <a:prstGeom prst="line">
            <a:avLst/>
          </a:prstGeom>
          <a:ln w="317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手繪多邊形 35"/>
          <p:cNvSpPr/>
          <p:nvPr/>
        </p:nvSpPr>
        <p:spPr>
          <a:xfrm>
            <a:off x="10632332" y="2791838"/>
            <a:ext cx="779509" cy="3764605"/>
          </a:xfrm>
          <a:custGeom>
            <a:avLst/>
            <a:gdLst>
              <a:gd name="connsiteX0" fmla="*/ 749030 w 779509"/>
              <a:gd name="connsiteY0" fmla="*/ 0 h 3764605"/>
              <a:gd name="connsiteX1" fmla="*/ 690664 w 779509"/>
              <a:gd name="connsiteY1" fmla="*/ 2305456 h 3764605"/>
              <a:gd name="connsiteX2" fmla="*/ 0 w 779509"/>
              <a:gd name="connsiteY2" fmla="*/ 3764605 h 3764605"/>
              <a:gd name="connsiteX0" fmla="*/ 749030 w 779509"/>
              <a:gd name="connsiteY0" fmla="*/ 0 h 3764605"/>
              <a:gd name="connsiteX1" fmla="*/ 690664 w 779509"/>
              <a:gd name="connsiteY1" fmla="*/ 2305456 h 3764605"/>
              <a:gd name="connsiteX2" fmla="*/ 0 w 779509"/>
              <a:gd name="connsiteY2" fmla="*/ 3764605 h 37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509" h="3764605">
                <a:moveTo>
                  <a:pt x="749030" y="0"/>
                </a:moveTo>
                <a:cubicBezTo>
                  <a:pt x="782266" y="839011"/>
                  <a:pt x="815502" y="1678022"/>
                  <a:pt x="690664" y="2305456"/>
                </a:cubicBezTo>
                <a:cubicBezTo>
                  <a:pt x="565826" y="2932890"/>
                  <a:pt x="29994" y="2482985"/>
                  <a:pt x="0" y="3764605"/>
                </a:cubicBezTo>
              </a:path>
            </a:pathLst>
          </a:custGeom>
          <a:noFill/>
          <a:ln w="3175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手繪多邊形 36"/>
          <p:cNvSpPr/>
          <p:nvPr/>
        </p:nvSpPr>
        <p:spPr>
          <a:xfrm>
            <a:off x="10405354" y="2791838"/>
            <a:ext cx="1180289" cy="3693269"/>
          </a:xfrm>
          <a:custGeom>
            <a:avLst/>
            <a:gdLst>
              <a:gd name="connsiteX0" fmla="*/ 749030 w 779509"/>
              <a:gd name="connsiteY0" fmla="*/ 0 h 3764605"/>
              <a:gd name="connsiteX1" fmla="*/ 690664 w 779509"/>
              <a:gd name="connsiteY1" fmla="*/ 2305456 h 3764605"/>
              <a:gd name="connsiteX2" fmla="*/ 0 w 779509"/>
              <a:gd name="connsiteY2" fmla="*/ 3764605 h 3764605"/>
              <a:gd name="connsiteX0" fmla="*/ 749030 w 779509"/>
              <a:gd name="connsiteY0" fmla="*/ 0 h 3764605"/>
              <a:gd name="connsiteX1" fmla="*/ 690664 w 779509"/>
              <a:gd name="connsiteY1" fmla="*/ 2305456 h 3764605"/>
              <a:gd name="connsiteX2" fmla="*/ 0 w 779509"/>
              <a:gd name="connsiteY2" fmla="*/ 3764605 h 3764605"/>
              <a:gd name="connsiteX0" fmla="*/ 1128408 w 1182803"/>
              <a:gd name="connsiteY0" fmla="*/ 0 h 3540869"/>
              <a:gd name="connsiteX1" fmla="*/ 1070042 w 1182803"/>
              <a:gd name="connsiteY1" fmla="*/ 2305456 h 3540869"/>
              <a:gd name="connsiteX2" fmla="*/ 0 w 1182803"/>
              <a:gd name="connsiteY2" fmla="*/ 3540869 h 3540869"/>
              <a:gd name="connsiteX0" fmla="*/ 1128408 w 1155840"/>
              <a:gd name="connsiteY0" fmla="*/ 0 h 3540869"/>
              <a:gd name="connsiteX1" fmla="*/ 1011676 w 1155840"/>
              <a:gd name="connsiteY1" fmla="*/ 1955260 h 3540869"/>
              <a:gd name="connsiteX2" fmla="*/ 0 w 1155840"/>
              <a:gd name="connsiteY2" fmla="*/ 3540869 h 3540869"/>
              <a:gd name="connsiteX0" fmla="*/ 1128408 w 1155840"/>
              <a:gd name="connsiteY0" fmla="*/ 0 h 3647873"/>
              <a:gd name="connsiteX1" fmla="*/ 1011676 w 1155840"/>
              <a:gd name="connsiteY1" fmla="*/ 2062264 h 3647873"/>
              <a:gd name="connsiteX2" fmla="*/ 0 w 1155840"/>
              <a:gd name="connsiteY2" fmla="*/ 3647873 h 3647873"/>
              <a:gd name="connsiteX0" fmla="*/ 1128408 w 1208847"/>
              <a:gd name="connsiteY0" fmla="*/ 0 h 3647873"/>
              <a:gd name="connsiteX1" fmla="*/ 1011676 w 1208847"/>
              <a:gd name="connsiteY1" fmla="*/ 2062264 h 3647873"/>
              <a:gd name="connsiteX2" fmla="*/ 0 w 1208847"/>
              <a:gd name="connsiteY2" fmla="*/ 3647873 h 364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8847" h="3647873">
                <a:moveTo>
                  <a:pt x="1128408" y="0"/>
                </a:moveTo>
                <a:cubicBezTo>
                  <a:pt x="1161644" y="839011"/>
                  <a:pt x="1345659" y="1551561"/>
                  <a:pt x="1011676" y="2062264"/>
                </a:cubicBezTo>
                <a:cubicBezTo>
                  <a:pt x="677693" y="2572967"/>
                  <a:pt x="29994" y="2366253"/>
                  <a:pt x="0" y="3647873"/>
                </a:cubicBezTo>
              </a:path>
            </a:pathLst>
          </a:custGeom>
          <a:noFill/>
          <a:ln w="3175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 rot="5400000">
            <a:off x="11037148" y="1579809"/>
            <a:ext cx="540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solidFill>
                  <a:srgbClr val="FF0000"/>
                </a:solidFill>
              </a:rPr>
              <a:t>VCC</a:t>
            </a:r>
          </a:p>
          <a:p>
            <a:r>
              <a:rPr lang="en-US" altLang="zh-TW" sz="1400" b="1" dirty="0">
                <a:solidFill>
                  <a:srgbClr val="FF0000"/>
                </a:solidFill>
              </a:rPr>
              <a:t>GND</a:t>
            </a:r>
          </a:p>
          <a:p>
            <a:r>
              <a:rPr lang="en-US" altLang="zh-TW" sz="1400" b="1" dirty="0">
                <a:solidFill>
                  <a:srgbClr val="FF0000"/>
                </a:solidFill>
              </a:rPr>
              <a:t>D0</a:t>
            </a:r>
          </a:p>
          <a:p>
            <a:r>
              <a:rPr lang="en-US" altLang="zh-TW" sz="1400" b="1" dirty="0">
                <a:solidFill>
                  <a:srgbClr val="FF0000"/>
                </a:solidFill>
              </a:rPr>
              <a:t>A0</a:t>
            </a:r>
          </a:p>
        </p:txBody>
      </p:sp>
    </p:spTree>
    <p:extLst>
      <p:ext uri="{BB962C8B-B14F-4D97-AF65-F5344CB8AC3E}">
        <p14:creationId xmlns:p14="http://schemas.microsoft.com/office/powerpoint/2010/main" val="129644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091168" cy="1320800"/>
          </a:xfrm>
        </p:spPr>
        <p:txBody>
          <a:bodyPr/>
          <a:lstStyle/>
          <a:p>
            <a:r>
              <a:rPr lang="zh-TW" altLang="en-US" dirty="0"/>
              <a:t>土壤溼度感測器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677334" y="2160589"/>
            <a:ext cx="6774053" cy="3880773"/>
          </a:xfrm>
        </p:spPr>
        <p:txBody>
          <a:bodyPr/>
          <a:lstStyle/>
          <a:p>
            <a:r>
              <a:rPr lang="zh-TW" altLang="en-US" dirty="0"/>
              <a:t>簡易的水分感測器可用於檢測土壤的水分，當土壤缺水時，模組輸出一個高電位，反之輸出低電位。</a:t>
            </a:r>
          </a:p>
          <a:p>
            <a:r>
              <a:rPr lang="zh-TW" altLang="en-US" dirty="0"/>
              <a:t>使用這個感測器製作一款自動澆花裝置，讓您的花園裡的植物不用人去管理。</a:t>
            </a:r>
          </a:p>
          <a:p>
            <a:r>
              <a:rPr lang="zh-TW" altLang="en-US" dirty="0"/>
              <a:t>靈敏度可調（圖中藍色數字電位器調節）</a:t>
            </a:r>
          </a:p>
          <a:p>
            <a:r>
              <a:rPr lang="zh-TW" altLang="en-US" dirty="0"/>
              <a:t>工作電壓</a:t>
            </a:r>
            <a:r>
              <a:rPr lang="en-US" altLang="zh-TW" dirty="0"/>
              <a:t>3.3V-5V</a:t>
            </a:r>
          </a:p>
          <a:p>
            <a:r>
              <a:rPr lang="zh-TW" altLang="en-US" dirty="0"/>
              <a:t>模組雙輸出模式，數位量輸出簡單，類比量輸出更精確。</a:t>
            </a:r>
          </a:p>
          <a:p>
            <a:r>
              <a:rPr lang="zh-TW" altLang="en-US" dirty="0"/>
              <a:t>電源指示燈（紅色）和數位開關量輸出指示燈（綠色）</a:t>
            </a:r>
            <a:endParaRPr lang="en-US" altLang="zh-TW" dirty="0">
              <a:hlinkClick r:id="rId2"/>
            </a:endParaRPr>
          </a:p>
          <a:p>
            <a:r>
              <a:rPr lang="en-US" altLang="zh-TW" dirty="0">
                <a:hlinkClick r:id="rId2"/>
              </a:rPr>
              <a:t>https://www.youtube.com/watch?v=V_TJM3_n5Bw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72" y="463685"/>
            <a:ext cx="1034627" cy="225681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22" y="463685"/>
            <a:ext cx="1095398" cy="3261485"/>
          </a:xfrm>
          <a:prstGeom prst="rect">
            <a:avLst/>
          </a:prstGeom>
        </p:spPr>
      </p:pic>
      <p:sp>
        <p:nvSpPr>
          <p:cNvPr id="12" name="手繪多邊形 11"/>
          <p:cNvSpPr/>
          <p:nvPr/>
        </p:nvSpPr>
        <p:spPr>
          <a:xfrm>
            <a:off x="9659565" y="223741"/>
            <a:ext cx="1706005" cy="469829"/>
          </a:xfrm>
          <a:custGeom>
            <a:avLst/>
            <a:gdLst>
              <a:gd name="connsiteX0" fmla="*/ 0 w 2161309"/>
              <a:gd name="connsiteY0" fmla="*/ 469227 h 693671"/>
              <a:gd name="connsiteX1" fmla="*/ 931026 w 2161309"/>
              <a:gd name="connsiteY1" fmla="*/ 3715 h 693671"/>
              <a:gd name="connsiteX2" fmla="*/ 2161309 w 2161309"/>
              <a:gd name="connsiteY2" fmla="*/ 693671 h 693671"/>
              <a:gd name="connsiteX0" fmla="*/ 0 w 2161309"/>
              <a:gd name="connsiteY0" fmla="*/ 518555 h 742999"/>
              <a:gd name="connsiteX1" fmla="*/ 1238597 w 2161309"/>
              <a:gd name="connsiteY1" fmla="*/ 3166 h 742999"/>
              <a:gd name="connsiteX2" fmla="*/ 2161309 w 2161309"/>
              <a:gd name="connsiteY2" fmla="*/ 742999 h 742999"/>
              <a:gd name="connsiteX0" fmla="*/ 0 w 2161309"/>
              <a:gd name="connsiteY0" fmla="*/ 518555 h 742999"/>
              <a:gd name="connsiteX1" fmla="*/ 1238597 w 2161309"/>
              <a:gd name="connsiteY1" fmla="*/ 3166 h 742999"/>
              <a:gd name="connsiteX2" fmla="*/ 2161309 w 2161309"/>
              <a:gd name="connsiteY2" fmla="*/ 742999 h 742999"/>
              <a:gd name="connsiteX0" fmla="*/ 0 w 2161309"/>
              <a:gd name="connsiteY0" fmla="*/ 519973 h 744417"/>
              <a:gd name="connsiteX1" fmla="*/ 1238597 w 2161309"/>
              <a:gd name="connsiteY1" fmla="*/ 4584 h 744417"/>
              <a:gd name="connsiteX2" fmla="*/ 2161309 w 2161309"/>
              <a:gd name="connsiteY2" fmla="*/ 744417 h 744417"/>
              <a:gd name="connsiteX0" fmla="*/ 0 w 2161309"/>
              <a:gd name="connsiteY0" fmla="*/ 519973 h 744417"/>
              <a:gd name="connsiteX1" fmla="*/ 1039092 w 2161309"/>
              <a:gd name="connsiteY1" fmla="*/ 4584 h 744417"/>
              <a:gd name="connsiteX2" fmla="*/ 2161309 w 2161309"/>
              <a:gd name="connsiteY2" fmla="*/ 744417 h 744417"/>
              <a:gd name="connsiteX0" fmla="*/ 0 w 2119745"/>
              <a:gd name="connsiteY0" fmla="*/ 551682 h 742875"/>
              <a:gd name="connsiteX1" fmla="*/ 997528 w 2119745"/>
              <a:gd name="connsiteY1" fmla="*/ 3042 h 742875"/>
              <a:gd name="connsiteX2" fmla="*/ 2119745 w 2119745"/>
              <a:gd name="connsiteY2" fmla="*/ 742875 h 742875"/>
              <a:gd name="connsiteX0" fmla="*/ 539 w 2120284"/>
              <a:gd name="connsiteY0" fmla="*/ 563384 h 754577"/>
              <a:gd name="connsiteX1" fmla="*/ 998067 w 2120284"/>
              <a:gd name="connsiteY1" fmla="*/ 14744 h 754577"/>
              <a:gd name="connsiteX2" fmla="*/ 2120284 w 2120284"/>
              <a:gd name="connsiteY2" fmla="*/ 754577 h 754577"/>
              <a:gd name="connsiteX0" fmla="*/ 444 w 2294756"/>
              <a:gd name="connsiteY0" fmla="*/ 590873 h 748815"/>
              <a:gd name="connsiteX1" fmla="*/ 1172539 w 2294756"/>
              <a:gd name="connsiteY1" fmla="*/ 8982 h 748815"/>
              <a:gd name="connsiteX2" fmla="*/ 2294756 w 2294756"/>
              <a:gd name="connsiteY2" fmla="*/ 748815 h 74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756" h="748815">
                <a:moveTo>
                  <a:pt x="444" y="590873"/>
                </a:moveTo>
                <a:cubicBezTo>
                  <a:pt x="-21722" y="-26347"/>
                  <a:pt x="790154" y="-17342"/>
                  <a:pt x="1172539" y="8982"/>
                </a:cubicBezTo>
                <a:cubicBezTo>
                  <a:pt x="1554924" y="35306"/>
                  <a:pt x="2158981" y="189784"/>
                  <a:pt x="2294756" y="748815"/>
                </a:cubicBezTo>
              </a:path>
            </a:pathLst>
          </a:custGeom>
          <a:noFill/>
          <a:ln w="38100">
            <a:solidFill>
              <a:schemeClr val="accent5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手繪多邊形 12"/>
          <p:cNvSpPr/>
          <p:nvPr/>
        </p:nvSpPr>
        <p:spPr>
          <a:xfrm>
            <a:off x="9552561" y="126464"/>
            <a:ext cx="1702341" cy="618647"/>
          </a:xfrm>
          <a:custGeom>
            <a:avLst/>
            <a:gdLst>
              <a:gd name="connsiteX0" fmla="*/ 0 w 2161309"/>
              <a:gd name="connsiteY0" fmla="*/ 469227 h 693671"/>
              <a:gd name="connsiteX1" fmla="*/ 931026 w 2161309"/>
              <a:gd name="connsiteY1" fmla="*/ 3715 h 693671"/>
              <a:gd name="connsiteX2" fmla="*/ 2161309 w 2161309"/>
              <a:gd name="connsiteY2" fmla="*/ 693671 h 693671"/>
              <a:gd name="connsiteX0" fmla="*/ 0 w 2161309"/>
              <a:gd name="connsiteY0" fmla="*/ 518555 h 742999"/>
              <a:gd name="connsiteX1" fmla="*/ 1238597 w 2161309"/>
              <a:gd name="connsiteY1" fmla="*/ 3166 h 742999"/>
              <a:gd name="connsiteX2" fmla="*/ 2161309 w 2161309"/>
              <a:gd name="connsiteY2" fmla="*/ 742999 h 742999"/>
              <a:gd name="connsiteX0" fmla="*/ 0 w 2161309"/>
              <a:gd name="connsiteY0" fmla="*/ 518555 h 742999"/>
              <a:gd name="connsiteX1" fmla="*/ 1238597 w 2161309"/>
              <a:gd name="connsiteY1" fmla="*/ 3166 h 742999"/>
              <a:gd name="connsiteX2" fmla="*/ 2161309 w 2161309"/>
              <a:gd name="connsiteY2" fmla="*/ 742999 h 742999"/>
              <a:gd name="connsiteX0" fmla="*/ 0 w 2161309"/>
              <a:gd name="connsiteY0" fmla="*/ 519973 h 744417"/>
              <a:gd name="connsiteX1" fmla="*/ 1238597 w 2161309"/>
              <a:gd name="connsiteY1" fmla="*/ 4584 h 744417"/>
              <a:gd name="connsiteX2" fmla="*/ 2161309 w 2161309"/>
              <a:gd name="connsiteY2" fmla="*/ 744417 h 744417"/>
              <a:gd name="connsiteX0" fmla="*/ 0 w 2161309"/>
              <a:gd name="connsiteY0" fmla="*/ 519973 h 744417"/>
              <a:gd name="connsiteX1" fmla="*/ 1039092 w 2161309"/>
              <a:gd name="connsiteY1" fmla="*/ 4584 h 744417"/>
              <a:gd name="connsiteX2" fmla="*/ 2161309 w 2161309"/>
              <a:gd name="connsiteY2" fmla="*/ 744417 h 744417"/>
              <a:gd name="connsiteX0" fmla="*/ 0 w 2119745"/>
              <a:gd name="connsiteY0" fmla="*/ 551682 h 742875"/>
              <a:gd name="connsiteX1" fmla="*/ 997528 w 2119745"/>
              <a:gd name="connsiteY1" fmla="*/ 3042 h 742875"/>
              <a:gd name="connsiteX2" fmla="*/ 2119745 w 2119745"/>
              <a:gd name="connsiteY2" fmla="*/ 742875 h 742875"/>
              <a:gd name="connsiteX0" fmla="*/ 539 w 2120284"/>
              <a:gd name="connsiteY0" fmla="*/ 563384 h 754577"/>
              <a:gd name="connsiteX1" fmla="*/ 998067 w 2120284"/>
              <a:gd name="connsiteY1" fmla="*/ 14744 h 754577"/>
              <a:gd name="connsiteX2" fmla="*/ 2120284 w 2120284"/>
              <a:gd name="connsiteY2" fmla="*/ 754577 h 754577"/>
              <a:gd name="connsiteX0" fmla="*/ 444 w 2294756"/>
              <a:gd name="connsiteY0" fmla="*/ 590873 h 748815"/>
              <a:gd name="connsiteX1" fmla="*/ 1172539 w 2294756"/>
              <a:gd name="connsiteY1" fmla="*/ 8982 h 748815"/>
              <a:gd name="connsiteX2" fmla="*/ 2294756 w 2294756"/>
              <a:gd name="connsiteY2" fmla="*/ 748815 h 748815"/>
              <a:gd name="connsiteX0" fmla="*/ 442 w 2261503"/>
              <a:gd name="connsiteY0" fmla="*/ 592916 h 784109"/>
              <a:gd name="connsiteX1" fmla="*/ 1172537 w 2261503"/>
              <a:gd name="connsiteY1" fmla="*/ 11025 h 784109"/>
              <a:gd name="connsiteX2" fmla="*/ 2261503 w 2261503"/>
              <a:gd name="connsiteY2" fmla="*/ 784109 h 784109"/>
              <a:gd name="connsiteX0" fmla="*/ 427 w 2294739"/>
              <a:gd name="connsiteY0" fmla="*/ 592916 h 784109"/>
              <a:gd name="connsiteX1" fmla="*/ 1205773 w 2294739"/>
              <a:gd name="connsiteY1" fmla="*/ 11025 h 784109"/>
              <a:gd name="connsiteX2" fmla="*/ 2294739 w 2294739"/>
              <a:gd name="connsiteY2" fmla="*/ 784109 h 78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739" h="784109">
                <a:moveTo>
                  <a:pt x="427" y="592916"/>
                </a:moveTo>
                <a:cubicBezTo>
                  <a:pt x="-21739" y="-24304"/>
                  <a:pt x="823388" y="-20841"/>
                  <a:pt x="1205773" y="11025"/>
                </a:cubicBezTo>
                <a:cubicBezTo>
                  <a:pt x="1588158" y="42891"/>
                  <a:pt x="2158964" y="225078"/>
                  <a:pt x="2294739" y="784109"/>
                </a:cubicBezTo>
              </a:path>
            </a:pathLst>
          </a:custGeom>
          <a:noFill/>
          <a:ln w="38100"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內容版面配置區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9"/>
          <a:stretch/>
        </p:blipFill>
        <p:spPr>
          <a:xfrm>
            <a:off x="8120826" y="3952150"/>
            <a:ext cx="3843440" cy="2759937"/>
          </a:xfrm>
          <a:prstGeom prst="rect">
            <a:avLst/>
          </a:prstGeom>
        </p:spPr>
      </p:pic>
      <p:cxnSp>
        <p:nvCxnSpPr>
          <p:cNvPr id="15" name="直線接點 14"/>
          <p:cNvCxnSpPr/>
          <p:nvPr/>
        </p:nvCxnSpPr>
        <p:spPr>
          <a:xfrm>
            <a:off x="10159504" y="2509736"/>
            <a:ext cx="871662" cy="3998068"/>
          </a:xfrm>
          <a:prstGeom prst="line">
            <a:avLst/>
          </a:prstGeom>
          <a:ln w="317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手繪多邊形 16"/>
          <p:cNvSpPr/>
          <p:nvPr/>
        </p:nvSpPr>
        <p:spPr>
          <a:xfrm>
            <a:off x="9912484" y="2568101"/>
            <a:ext cx="721539" cy="3988342"/>
          </a:xfrm>
          <a:custGeom>
            <a:avLst/>
            <a:gdLst>
              <a:gd name="connsiteX0" fmla="*/ 749030 w 779509"/>
              <a:gd name="connsiteY0" fmla="*/ 0 h 3764605"/>
              <a:gd name="connsiteX1" fmla="*/ 690664 w 779509"/>
              <a:gd name="connsiteY1" fmla="*/ 2305456 h 3764605"/>
              <a:gd name="connsiteX2" fmla="*/ 0 w 779509"/>
              <a:gd name="connsiteY2" fmla="*/ 3764605 h 3764605"/>
              <a:gd name="connsiteX0" fmla="*/ 749030 w 779509"/>
              <a:gd name="connsiteY0" fmla="*/ 0 h 3764605"/>
              <a:gd name="connsiteX1" fmla="*/ 690664 w 779509"/>
              <a:gd name="connsiteY1" fmla="*/ 2305456 h 3764605"/>
              <a:gd name="connsiteX2" fmla="*/ 0 w 779509"/>
              <a:gd name="connsiteY2" fmla="*/ 3764605 h 3764605"/>
              <a:gd name="connsiteX0" fmla="*/ 0 w 1423036"/>
              <a:gd name="connsiteY0" fmla="*/ 0 h 3988342"/>
              <a:gd name="connsiteX1" fmla="*/ 1410511 w 1423036"/>
              <a:gd name="connsiteY1" fmla="*/ 2529193 h 3988342"/>
              <a:gd name="connsiteX2" fmla="*/ 719847 w 1423036"/>
              <a:gd name="connsiteY2" fmla="*/ 3988342 h 3988342"/>
              <a:gd name="connsiteX0" fmla="*/ 0 w 721539"/>
              <a:gd name="connsiteY0" fmla="*/ 0 h 3988342"/>
              <a:gd name="connsiteX1" fmla="*/ 252920 w 721539"/>
              <a:gd name="connsiteY1" fmla="*/ 2247091 h 3988342"/>
              <a:gd name="connsiteX2" fmla="*/ 719847 w 721539"/>
              <a:gd name="connsiteY2" fmla="*/ 3988342 h 398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1539" h="3988342">
                <a:moveTo>
                  <a:pt x="0" y="0"/>
                </a:moveTo>
                <a:cubicBezTo>
                  <a:pt x="33236" y="839011"/>
                  <a:pt x="132946" y="1582367"/>
                  <a:pt x="252920" y="2247091"/>
                </a:cubicBezTo>
                <a:cubicBezTo>
                  <a:pt x="372894" y="2911815"/>
                  <a:pt x="749841" y="2706722"/>
                  <a:pt x="719847" y="3988342"/>
                </a:cubicBezTo>
              </a:path>
            </a:pathLst>
          </a:custGeom>
          <a:noFill/>
          <a:ln w="3175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手繪多邊形 17"/>
          <p:cNvSpPr/>
          <p:nvPr/>
        </p:nvSpPr>
        <p:spPr>
          <a:xfrm>
            <a:off x="9765852" y="2509736"/>
            <a:ext cx="641126" cy="3975371"/>
          </a:xfrm>
          <a:custGeom>
            <a:avLst/>
            <a:gdLst>
              <a:gd name="connsiteX0" fmla="*/ 749030 w 779509"/>
              <a:gd name="connsiteY0" fmla="*/ 0 h 3764605"/>
              <a:gd name="connsiteX1" fmla="*/ 690664 w 779509"/>
              <a:gd name="connsiteY1" fmla="*/ 2305456 h 3764605"/>
              <a:gd name="connsiteX2" fmla="*/ 0 w 779509"/>
              <a:gd name="connsiteY2" fmla="*/ 3764605 h 3764605"/>
              <a:gd name="connsiteX0" fmla="*/ 749030 w 779509"/>
              <a:gd name="connsiteY0" fmla="*/ 0 h 3764605"/>
              <a:gd name="connsiteX1" fmla="*/ 690664 w 779509"/>
              <a:gd name="connsiteY1" fmla="*/ 2305456 h 3764605"/>
              <a:gd name="connsiteX2" fmla="*/ 0 w 779509"/>
              <a:gd name="connsiteY2" fmla="*/ 3764605 h 3764605"/>
              <a:gd name="connsiteX0" fmla="*/ 1128408 w 1182803"/>
              <a:gd name="connsiteY0" fmla="*/ 0 h 3540869"/>
              <a:gd name="connsiteX1" fmla="*/ 1070042 w 1182803"/>
              <a:gd name="connsiteY1" fmla="*/ 2305456 h 3540869"/>
              <a:gd name="connsiteX2" fmla="*/ 0 w 1182803"/>
              <a:gd name="connsiteY2" fmla="*/ 3540869 h 3540869"/>
              <a:gd name="connsiteX0" fmla="*/ 1128408 w 1155840"/>
              <a:gd name="connsiteY0" fmla="*/ 0 h 3540869"/>
              <a:gd name="connsiteX1" fmla="*/ 1011676 w 1155840"/>
              <a:gd name="connsiteY1" fmla="*/ 1955260 h 3540869"/>
              <a:gd name="connsiteX2" fmla="*/ 0 w 1155840"/>
              <a:gd name="connsiteY2" fmla="*/ 3540869 h 3540869"/>
              <a:gd name="connsiteX0" fmla="*/ 1128408 w 1155840"/>
              <a:gd name="connsiteY0" fmla="*/ 0 h 3647873"/>
              <a:gd name="connsiteX1" fmla="*/ 1011676 w 1155840"/>
              <a:gd name="connsiteY1" fmla="*/ 2062264 h 3647873"/>
              <a:gd name="connsiteX2" fmla="*/ 0 w 1155840"/>
              <a:gd name="connsiteY2" fmla="*/ 3647873 h 3647873"/>
              <a:gd name="connsiteX0" fmla="*/ 1128408 w 1208847"/>
              <a:gd name="connsiteY0" fmla="*/ 0 h 3647873"/>
              <a:gd name="connsiteX1" fmla="*/ 1011676 w 1208847"/>
              <a:gd name="connsiteY1" fmla="*/ 2062264 h 3647873"/>
              <a:gd name="connsiteX2" fmla="*/ 0 w 1208847"/>
              <a:gd name="connsiteY2" fmla="*/ 3647873 h 3647873"/>
              <a:gd name="connsiteX0" fmla="*/ 0 w 1674326"/>
              <a:gd name="connsiteY0" fmla="*/ 0 h 3926508"/>
              <a:gd name="connsiteX1" fmla="*/ 1666650 w 1674326"/>
              <a:gd name="connsiteY1" fmla="*/ 2340899 h 3926508"/>
              <a:gd name="connsiteX2" fmla="*/ 654974 w 1674326"/>
              <a:gd name="connsiteY2" fmla="*/ 3926508 h 3926508"/>
              <a:gd name="connsiteX0" fmla="*/ 0 w 656639"/>
              <a:gd name="connsiteY0" fmla="*/ 0 h 3926508"/>
              <a:gd name="connsiteX1" fmla="*/ 192121 w 656639"/>
              <a:gd name="connsiteY1" fmla="*/ 2119913 h 3926508"/>
              <a:gd name="connsiteX2" fmla="*/ 654974 w 656639"/>
              <a:gd name="connsiteY2" fmla="*/ 3926508 h 3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6639" h="3926508">
                <a:moveTo>
                  <a:pt x="0" y="0"/>
                </a:moveTo>
                <a:cubicBezTo>
                  <a:pt x="33236" y="839011"/>
                  <a:pt x="82959" y="1465495"/>
                  <a:pt x="192121" y="2119913"/>
                </a:cubicBezTo>
                <a:cubicBezTo>
                  <a:pt x="301283" y="2774331"/>
                  <a:pt x="684968" y="2644888"/>
                  <a:pt x="654974" y="3926508"/>
                </a:cubicBezTo>
              </a:path>
            </a:pathLst>
          </a:custGeom>
          <a:noFill/>
          <a:ln w="3175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 rot="5400000">
            <a:off x="8912245" y="1887640"/>
            <a:ext cx="540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solidFill>
                  <a:srgbClr val="FF0000"/>
                </a:solidFill>
              </a:rPr>
              <a:t>A0</a:t>
            </a:r>
          </a:p>
          <a:p>
            <a:r>
              <a:rPr lang="en-US" altLang="zh-TW" sz="1400" b="1" dirty="0">
                <a:solidFill>
                  <a:srgbClr val="FF0000"/>
                </a:solidFill>
              </a:rPr>
              <a:t>D0</a:t>
            </a:r>
          </a:p>
          <a:p>
            <a:r>
              <a:rPr lang="en-US" altLang="zh-TW" sz="1400" b="1" dirty="0">
                <a:solidFill>
                  <a:srgbClr val="FF0000"/>
                </a:solidFill>
              </a:rPr>
              <a:t>GND</a:t>
            </a:r>
          </a:p>
          <a:p>
            <a:r>
              <a:rPr lang="en-US" altLang="zh-TW" sz="1400" b="1" dirty="0">
                <a:solidFill>
                  <a:srgbClr val="FF0000"/>
                </a:solidFill>
              </a:rPr>
              <a:t>VCC</a:t>
            </a:r>
          </a:p>
        </p:txBody>
      </p:sp>
    </p:spTree>
    <p:extLst>
      <p:ext uri="{BB962C8B-B14F-4D97-AF65-F5344CB8AC3E}">
        <p14:creationId xmlns:p14="http://schemas.microsoft.com/office/powerpoint/2010/main" val="246177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865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The </a:t>
            </a:r>
            <a:r>
              <a:rPr lang="en-US" altLang="zh-TW" dirty="0" err="1"/>
              <a:t>arduino</a:t>
            </a:r>
            <a:r>
              <a:rPr lang="en-US" altLang="zh-TW" dirty="0"/>
              <a:t> project</a:t>
            </a:r>
            <a:endParaRPr lang="zh-TW" altLang="en-US" sz="2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518407"/>
            <a:ext cx="5547297" cy="4522955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120000"/>
              </a:lnSpc>
              <a:spcBef>
                <a:spcPts val="1200"/>
              </a:spcBef>
            </a:pPr>
            <a:r>
              <a:rPr lang="en-US" altLang="zh-TW" dirty="0">
                <a:hlinkClick r:id="rId2"/>
              </a:rPr>
              <a:t>TOP 10 Arduino projects of 2019</a:t>
            </a:r>
            <a:endParaRPr lang="en-US" altLang="zh-TW" dirty="0"/>
          </a:p>
          <a:p>
            <a:pPr marL="0"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3"/>
              </a:rPr>
              <a:t>5 AMAZING Arduino project DIY</a:t>
            </a:r>
            <a:r>
              <a:rPr lang="en-US" altLang="zh-TW" b="1" dirty="0"/>
              <a:t> 0-7’00”</a:t>
            </a:r>
          </a:p>
          <a:p>
            <a:pPr marL="0"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4"/>
              </a:rPr>
              <a:t>7 INCREDIBLE Projects with a simple FAN</a:t>
            </a:r>
            <a:endParaRPr lang="en-US" altLang="zh-TW" b="1" dirty="0"/>
          </a:p>
          <a:p>
            <a:pPr marL="0"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5"/>
              </a:rPr>
              <a:t>Top 10 Arduino Projects 2020 | </a:t>
            </a:r>
            <a:br>
              <a:rPr lang="en-US" altLang="zh-TW" b="1" dirty="0">
                <a:hlinkClick r:id="rId5"/>
              </a:rPr>
            </a:br>
            <a:r>
              <a:rPr lang="en-US" altLang="zh-TW" b="1" dirty="0">
                <a:hlinkClick r:id="rId5"/>
              </a:rPr>
              <a:t>Mind Blowing Arduino School Projects</a:t>
            </a:r>
            <a:endParaRPr lang="en-US" altLang="zh-TW" b="1" dirty="0"/>
          </a:p>
          <a:p>
            <a:pPr marL="0"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6"/>
              </a:rPr>
              <a:t>15 Great Arduino Projects for beginners</a:t>
            </a:r>
            <a:endParaRPr lang="en-US" altLang="zh-TW" b="1" dirty="0"/>
          </a:p>
          <a:p>
            <a:pPr marL="0"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7"/>
              </a:rPr>
              <a:t>Top 10 Arduino Projects For Beginners in 2019</a:t>
            </a:r>
            <a:endParaRPr lang="en-US" altLang="zh-TW" b="1" dirty="0"/>
          </a:p>
          <a:p>
            <a:pPr marL="0"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8"/>
              </a:rPr>
              <a:t>Top 10 Arduino Projects</a:t>
            </a:r>
            <a:endParaRPr lang="en-US" altLang="zh-TW" b="1" dirty="0"/>
          </a:p>
          <a:p>
            <a:pPr marL="0">
              <a:lnSpc>
                <a:spcPct val="120000"/>
              </a:lnSpc>
              <a:spcBef>
                <a:spcPts val="1200"/>
              </a:spcBef>
            </a:pPr>
            <a:r>
              <a:rPr lang="en-US" altLang="zh-TW" dirty="0">
                <a:hlinkClick r:id="rId9"/>
              </a:rPr>
              <a:t>Arduino project </a:t>
            </a:r>
            <a:r>
              <a:rPr lang="zh-TW" altLang="en-US" dirty="0">
                <a:hlinkClick r:id="rId9"/>
              </a:rPr>
              <a:t>自動拍球機</a:t>
            </a:r>
            <a:endParaRPr lang="en-US" altLang="zh-TW" dirty="0"/>
          </a:p>
          <a:p>
            <a:pPr marL="0"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10"/>
              </a:rPr>
              <a:t>2016 TOP15 Arduino </a:t>
            </a:r>
            <a:r>
              <a:rPr lang="zh-TW" altLang="en-US" b="1" dirty="0">
                <a:hlinkClick r:id="rId10"/>
              </a:rPr>
              <a:t>創客專案</a:t>
            </a:r>
            <a:endParaRPr lang="en-US" altLang="zh-TW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36BD7D-7B75-4559-B240-450A964384D7}"/>
              </a:ext>
            </a:extLst>
          </p:cNvPr>
          <p:cNvSpPr txBox="1"/>
          <p:nvPr/>
        </p:nvSpPr>
        <p:spPr>
          <a:xfrm>
            <a:off x="1652552" y="6248400"/>
            <a:ext cx="762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Youtube</a:t>
            </a:r>
            <a:r>
              <a:rPr lang="zh-TW" altLang="en-US" dirty="0"/>
              <a:t>搜尋關鍵字：</a:t>
            </a:r>
            <a:r>
              <a:rPr lang="en-US" altLang="zh-TW" b="1" dirty="0" err="1"/>
              <a:t>arduino</a:t>
            </a:r>
            <a:r>
              <a:rPr lang="en-US" altLang="zh-TW" b="1" dirty="0"/>
              <a:t> project</a:t>
            </a:r>
            <a:r>
              <a:rPr lang="zh-TW" altLang="en-US" dirty="0"/>
              <a:t>、</a:t>
            </a:r>
            <a:r>
              <a:rPr lang="en-US" altLang="zh-TW" b="1" dirty="0"/>
              <a:t>Creative ideas</a:t>
            </a:r>
            <a:r>
              <a:rPr lang="zh-TW" altLang="en-US" dirty="0"/>
              <a:t>、</a:t>
            </a:r>
            <a:r>
              <a:rPr lang="en-US" altLang="zh-TW" b="1" dirty="0"/>
              <a:t>Amazing ideas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357BF4E-C298-4A0D-8BEC-D795FAFE92C9}"/>
              </a:ext>
            </a:extLst>
          </p:cNvPr>
          <p:cNvSpPr txBox="1"/>
          <p:nvPr/>
        </p:nvSpPr>
        <p:spPr>
          <a:xfrm>
            <a:off x="6943810" y="1518407"/>
            <a:ext cx="4071719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11"/>
              </a:rPr>
              <a:t>2 Creative ideas from Arduino</a:t>
            </a:r>
            <a:endParaRPr lang="en-US" altLang="zh-TW" b="1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12"/>
              </a:rPr>
              <a:t>3 Creative ideas from Arduino</a:t>
            </a:r>
            <a:endParaRPr lang="en-US" altLang="zh-TW" b="1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TW" b="1" dirty="0">
                <a:hlinkClick r:id="rId13"/>
              </a:rPr>
              <a:t>Amazing DIY idea with Arduino</a:t>
            </a:r>
            <a:endParaRPr lang="en-US" altLang="zh-TW" b="1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dirty="0"/>
              <a:t>康橋國際學校：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>
                <a:hlinkClick r:id="rId14"/>
              </a:rPr>
              <a:t>2018 Arduino</a:t>
            </a:r>
            <a:r>
              <a:rPr lang="zh-TW" altLang="en-US" dirty="0">
                <a:hlinkClick r:id="rId14"/>
              </a:rPr>
              <a:t>學生專題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>
                <a:hlinkClick r:id="rId15"/>
              </a:rPr>
              <a:t>2017 Arduino</a:t>
            </a:r>
            <a:r>
              <a:rPr lang="zh-TW" altLang="en-US">
                <a:hlinkClick r:id="rId15"/>
              </a:rPr>
              <a:t>學生專題</a:t>
            </a:r>
            <a:r>
              <a:rPr lang="en-US" altLang="zh-TW"/>
              <a:t>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>
                <a:hlinkClick r:id="rId16"/>
              </a:rPr>
              <a:t>2019 Arduino</a:t>
            </a:r>
            <a:r>
              <a:rPr lang="zh-TW" altLang="en-US" dirty="0">
                <a:hlinkClick r:id="rId16"/>
              </a:rPr>
              <a:t>學生專題</a:t>
            </a:r>
            <a:r>
              <a:rPr lang="en-US" altLang="zh-TW" dirty="0">
                <a:hlinkClick r:id="rId16"/>
              </a:rPr>
              <a:t>1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>
                <a:hlinkClick r:id="rId17"/>
              </a:rPr>
              <a:t>2019 Arduino</a:t>
            </a:r>
            <a:r>
              <a:rPr lang="zh-TW" altLang="en-US" dirty="0">
                <a:hlinkClick r:id="rId17"/>
              </a:rPr>
              <a:t>學生專題</a:t>
            </a:r>
            <a:r>
              <a:rPr lang="en-US" altLang="zh-TW" dirty="0">
                <a:hlinkClick r:id="rId17"/>
              </a:rPr>
              <a:t>2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>
                <a:hlinkClick r:id="rId18"/>
              </a:rPr>
              <a:t>2019 Arduino</a:t>
            </a:r>
            <a:r>
              <a:rPr lang="zh-TW" altLang="en-US" dirty="0">
                <a:hlinkClick r:id="rId18"/>
              </a:rPr>
              <a:t>學生專題</a:t>
            </a:r>
            <a:r>
              <a:rPr lang="en-US" altLang="zh-TW" dirty="0">
                <a:hlinkClick r:id="rId18"/>
              </a:rPr>
              <a:t>3</a:t>
            </a:r>
            <a:endParaRPr lang="en-US" altLang="zh-TW" b="1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373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209741" cy="981075"/>
          </a:xfrm>
        </p:spPr>
        <p:txBody>
          <a:bodyPr>
            <a:normAutofit/>
          </a:bodyPr>
          <a:lstStyle/>
          <a:p>
            <a:r>
              <a:rPr lang="zh-TW" altLang="en-US" dirty="0"/>
              <a:t>水位感測器、雨滴感測器、土壤溼度感測器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649286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以上</a:t>
            </a:r>
            <a:r>
              <a:rPr lang="en-US" altLang="zh-TW" sz="2400" dirty="0"/>
              <a:t>3</a:t>
            </a:r>
            <a:r>
              <a:rPr lang="zh-TW" altLang="en-US" sz="2400" dirty="0"/>
              <a:t>個感測器皆以類比訊號讀取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4" y="1442245"/>
            <a:ext cx="2962275" cy="20859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45" y="2809876"/>
            <a:ext cx="4981575" cy="26193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77333" y="5741563"/>
            <a:ext cx="6561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solidFill>
                  <a:srgbClr val="00B050"/>
                </a:solidFill>
              </a:rPr>
              <a:t>練習：請將感測器讀取的數值，顯示在</a:t>
            </a:r>
            <a:r>
              <a:rPr lang="en-US" altLang="zh-TW" sz="2400" dirty="0" smtClean="0">
                <a:solidFill>
                  <a:srgbClr val="00B050"/>
                </a:solidFill>
              </a:rPr>
              <a:t>LCD</a:t>
            </a:r>
            <a:r>
              <a:rPr lang="zh-TW" altLang="en-US" sz="2400" dirty="0" smtClean="0">
                <a:solidFill>
                  <a:srgbClr val="00B050"/>
                </a:solidFill>
              </a:rPr>
              <a:t>上。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30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468244" cy="695498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RGB 3</a:t>
            </a:r>
            <a:r>
              <a:rPr lang="zh-TW" altLang="en-US" sz="3200" dirty="0"/>
              <a:t>色共陰極</a:t>
            </a:r>
            <a:r>
              <a:rPr lang="en-US" altLang="zh-TW" sz="3200" dirty="0"/>
              <a:t>LED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6485" y="1453552"/>
            <a:ext cx="7402637" cy="773803"/>
          </a:xfrm>
        </p:spPr>
        <p:txBody>
          <a:bodyPr>
            <a:no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材料包裡面的</a:t>
            </a:r>
            <a:r>
              <a:rPr lang="en-US" altLang="zh-TW" sz="2400" dirty="0">
                <a:solidFill>
                  <a:srgbClr val="FF0000"/>
                </a:solidFill>
              </a:rPr>
              <a:t>3</a:t>
            </a:r>
            <a:r>
              <a:rPr lang="zh-TW" altLang="en-US" sz="2400" dirty="0">
                <a:solidFill>
                  <a:srgbClr val="FF0000"/>
                </a:solidFill>
              </a:rPr>
              <a:t>色</a:t>
            </a:r>
            <a:r>
              <a:rPr lang="en-US" altLang="zh-TW" sz="2400" dirty="0">
                <a:solidFill>
                  <a:srgbClr val="FF0000"/>
                </a:solidFill>
              </a:rPr>
              <a:t>LED</a:t>
            </a:r>
            <a:r>
              <a:rPr lang="zh-TW" altLang="en-US" sz="2400" dirty="0">
                <a:solidFill>
                  <a:srgbClr val="FF0000"/>
                </a:solidFill>
              </a:rPr>
              <a:t>是共陰極，必須在</a:t>
            </a:r>
            <a:r>
              <a:rPr lang="en-US" altLang="zh-TW" sz="2400" dirty="0">
                <a:solidFill>
                  <a:srgbClr val="FF0000"/>
                </a:solidFill>
              </a:rPr>
              <a:t>GND</a:t>
            </a:r>
            <a:r>
              <a:rPr lang="zh-TW" altLang="en-US" sz="2400" dirty="0">
                <a:solidFill>
                  <a:srgbClr val="FF0000"/>
                </a:solidFill>
              </a:rPr>
              <a:t>端請加限流電阻</a:t>
            </a:r>
            <a:r>
              <a:rPr lang="en-US" altLang="zh-TW" sz="2400" dirty="0">
                <a:solidFill>
                  <a:srgbClr val="FF0000"/>
                </a:solidFill>
              </a:rPr>
              <a:t>220Ω</a:t>
            </a:r>
            <a:r>
              <a:rPr lang="zh-TW" altLang="en-US" sz="2400" dirty="0">
                <a:solidFill>
                  <a:srgbClr val="FF0000"/>
                </a:solidFill>
              </a:rPr>
              <a:t>，否則容易燒壞</a:t>
            </a:r>
            <a:r>
              <a:rPr lang="en-US" altLang="zh-TW" sz="2400" dirty="0">
                <a:solidFill>
                  <a:srgbClr val="FF0000"/>
                </a:solidFill>
              </a:rPr>
              <a:t>LED</a:t>
            </a:r>
            <a:r>
              <a:rPr lang="zh-TW" altLang="en-US" sz="2400" dirty="0">
                <a:solidFill>
                  <a:srgbClr val="FF0000"/>
                </a:solidFill>
              </a:rPr>
              <a:t>。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1" y="83127"/>
            <a:ext cx="3552190" cy="669119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683112" y="5715584"/>
            <a:ext cx="628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GND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0188576" y="5257961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B050"/>
                </a:solidFill>
              </a:rPr>
              <a:t>綠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6512866" y="2375809"/>
            <a:ext cx="1857764" cy="3081101"/>
            <a:chOff x="3622307" y="2375810"/>
            <a:chExt cx="2652101" cy="439850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2307" y="2375810"/>
              <a:ext cx="2652101" cy="2701906"/>
            </a:xfrm>
            <a:prstGeom prst="rect">
              <a:avLst/>
            </a:prstGeom>
          </p:spPr>
        </p:pic>
        <p:cxnSp>
          <p:nvCxnSpPr>
            <p:cNvPr id="13" name="直線接點 12"/>
            <p:cNvCxnSpPr/>
            <p:nvPr/>
          </p:nvCxnSpPr>
          <p:spPr>
            <a:xfrm>
              <a:off x="4247804" y="4709450"/>
              <a:ext cx="0" cy="16414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4599709" y="4821382"/>
              <a:ext cx="0" cy="195293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5003776" y="4894116"/>
              <a:ext cx="0" cy="14663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428211" y="4709450"/>
              <a:ext cx="0" cy="13754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字方塊 25"/>
          <p:cNvSpPr txBox="1"/>
          <p:nvPr/>
        </p:nvSpPr>
        <p:spPr>
          <a:xfrm>
            <a:off x="9258677" y="3154403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紅</a:t>
            </a:r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0699549" y="3183253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B0F0"/>
                </a:solidFill>
              </a:rPr>
              <a:t>藍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"/>
          <a:stretch/>
        </p:blipFill>
        <p:spPr>
          <a:xfrm>
            <a:off x="2722495" y="2429864"/>
            <a:ext cx="3077701" cy="444713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15" y="2992792"/>
            <a:ext cx="195262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8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742564" cy="845127"/>
          </a:xfrm>
        </p:spPr>
        <p:txBody>
          <a:bodyPr/>
          <a:lstStyle/>
          <a:p>
            <a:r>
              <a:rPr lang="en-US" altLang="zh-TW" dirty="0"/>
              <a:t>RGB 3</a:t>
            </a:r>
            <a:r>
              <a:rPr lang="zh-TW" altLang="en-US" dirty="0"/>
              <a:t>色共陰極</a:t>
            </a:r>
            <a:r>
              <a:rPr lang="en-US" altLang="zh-TW" dirty="0"/>
              <a:t>LED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3"/>
          <a:stretch/>
        </p:blipFill>
        <p:spPr>
          <a:xfrm>
            <a:off x="7784055" y="461554"/>
            <a:ext cx="4203909" cy="6071007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550" y="1344999"/>
            <a:ext cx="1600200" cy="528637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885834" y="398818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綠色特別亮，數值小一點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885835" y="22752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紅色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885834" y="49933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藍色</a:t>
            </a:r>
          </a:p>
        </p:txBody>
      </p:sp>
    </p:spTree>
    <p:extLst>
      <p:ext uri="{BB962C8B-B14F-4D97-AF65-F5344CB8AC3E}">
        <p14:creationId xmlns:p14="http://schemas.microsoft.com/office/powerpoint/2010/main" val="667762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有源蜂鳴器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1830" y="1394418"/>
            <a:ext cx="6000564" cy="1940386"/>
          </a:xfrm>
        </p:spPr>
        <p:txBody>
          <a:bodyPr>
            <a:normAutofit/>
          </a:bodyPr>
          <a:lstStyle/>
          <a:p>
            <a:r>
              <a:rPr lang="zh-TW" altLang="en-US" dirty="0"/>
              <a:t>有源蜂鳴器的特點是：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1.</a:t>
            </a:r>
            <a:r>
              <a:rPr lang="zh-TW" altLang="en-US" dirty="0"/>
              <a:t>有源蜂鳴器內部帶震盪源，只要單片機輸出高或低電平就可以讓其發出聲音，但只會支支叫而已。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無源蜂鳴器內部無震盪源，必須給發聲頻率及時間。</a:t>
            </a:r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/>
              <a:t>低電平觸發是指腳位寫入</a:t>
            </a:r>
            <a:r>
              <a:rPr lang="en-US" altLang="zh-TW" dirty="0"/>
              <a:t>LOW</a:t>
            </a:r>
            <a:r>
              <a:rPr lang="zh-TW" altLang="en-US" dirty="0"/>
              <a:t>時發出聲音。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82" y="58082"/>
            <a:ext cx="2880360" cy="2880360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7250077" y="1509545"/>
            <a:ext cx="3387668" cy="5359738"/>
            <a:chOff x="5682497" y="1498262"/>
            <a:chExt cx="3387668" cy="535973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497" y="4147865"/>
              <a:ext cx="3387668" cy="2710135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809" y="1498262"/>
              <a:ext cx="951898" cy="2271744"/>
            </a:xfrm>
            <a:prstGeom prst="rect">
              <a:avLst/>
            </a:prstGeom>
          </p:spPr>
        </p:pic>
        <p:cxnSp>
          <p:nvCxnSpPr>
            <p:cNvPr id="10" name="直線接點 9"/>
            <p:cNvCxnSpPr/>
            <p:nvPr/>
          </p:nvCxnSpPr>
          <p:spPr>
            <a:xfrm>
              <a:off x="7473142" y="3690851"/>
              <a:ext cx="216131" cy="27182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>
              <a:stCxn id="8" idx="2"/>
            </p:cNvCxnSpPr>
            <p:nvPr/>
          </p:nvCxnSpPr>
          <p:spPr>
            <a:xfrm>
              <a:off x="7616758" y="3770006"/>
              <a:ext cx="995227" cy="4694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7796811" y="3759707"/>
              <a:ext cx="0" cy="26494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23"/>
          <p:cNvGrpSpPr/>
          <p:nvPr/>
        </p:nvGrpSpPr>
        <p:grpSpPr>
          <a:xfrm>
            <a:off x="3894569" y="3286139"/>
            <a:ext cx="3301739" cy="3619108"/>
            <a:chOff x="3881455" y="3690851"/>
            <a:chExt cx="2837193" cy="3060894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1455" y="3690851"/>
              <a:ext cx="2837193" cy="3060894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5054814" y="3820082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rgbClr val="FF0000"/>
                  </a:solidFill>
                </a:rPr>
                <a:t>無源蜂鳴器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958096" y="3328985"/>
            <a:ext cx="2644088" cy="3284410"/>
            <a:chOff x="1099743" y="3372209"/>
            <a:chExt cx="2644088" cy="328441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9743" y="3427644"/>
              <a:ext cx="2552700" cy="3228975"/>
            </a:xfrm>
            <a:prstGeom prst="rect">
              <a:avLst/>
            </a:prstGeom>
          </p:spPr>
        </p:pic>
        <p:sp>
          <p:nvSpPr>
            <p:cNvPr id="25" name="文字方塊 24"/>
            <p:cNvSpPr txBox="1"/>
            <p:nvPr/>
          </p:nvSpPr>
          <p:spPr>
            <a:xfrm>
              <a:off x="2405003" y="337220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rgbClr val="FF0000"/>
                  </a:solidFill>
                </a:rPr>
                <a:t>有源蜂鳴器</a:t>
              </a:r>
            </a:p>
          </p:txBody>
        </p:sp>
      </p:grpSp>
      <p:sp>
        <p:nvSpPr>
          <p:cNvPr id="27" name="手繪多邊形 26"/>
          <p:cNvSpPr/>
          <p:nvPr/>
        </p:nvSpPr>
        <p:spPr>
          <a:xfrm>
            <a:off x="3079396" y="3035809"/>
            <a:ext cx="723785" cy="1837944"/>
          </a:xfrm>
          <a:custGeom>
            <a:avLst/>
            <a:gdLst>
              <a:gd name="connsiteX0" fmla="*/ 656705 w 658702"/>
              <a:gd name="connsiteY0" fmla="*/ 0 h 1679171"/>
              <a:gd name="connsiteX1" fmla="*/ 556953 w 658702"/>
              <a:gd name="connsiteY1" fmla="*/ 1022465 h 1679171"/>
              <a:gd name="connsiteX2" fmla="*/ 0 w 658702"/>
              <a:gd name="connsiteY2" fmla="*/ 1679171 h 167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8702" h="1679171">
                <a:moveTo>
                  <a:pt x="656705" y="0"/>
                </a:moveTo>
                <a:cubicBezTo>
                  <a:pt x="661554" y="371301"/>
                  <a:pt x="666404" y="742603"/>
                  <a:pt x="556953" y="1022465"/>
                </a:cubicBezTo>
                <a:cubicBezTo>
                  <a:pt x="447502" y="1302327"/>
                  <a:pt x="223751" y="1490749"/>
                  <a:pt x="0" y="1679171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 rot="1942540">
            <a:off x="10089567" y="1589656"/>
            <a:ext cx="979441" cy="46591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3279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4618235" cy="710317"/>
          </a:xfrm>
        </p:spPr>
        <p:txBody>
          <a:bodyPr/>
          <a:lstStyle/>
          <a:p>
            <a:r>
              <a:rPr lang="zh-TW" altLang="en-US" dirty="0"/>
              <a:t>紅外線接收器</a:t>
            </a:r>
            <a:r>
              <a:rPr lang="en-US" altLang="zh-TW" dirty="0"/>
              <a:t>1838B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1590262"/>
            <a:ext cx="8596668" cy="4188708"/>
          </a:xfrm>
        </p:spPr>
        <p:txBody>
          <a:bodyPr/>
          <a:lstStyle/>
          <a:p>
            <a:r>
              <a:rPr lang="zh-TW" altLang="en-US" dirty="0"/>
              <a:t>紅外線是目前最常見的一種無線通訊方式，在家電以及玩具產品中普遍被使用，如電視</a:t>
            </a:r>
            <a:r>
              <a:rPr lang="en-US" altLang="zh-TW" dirty="0"/>
              <a:t>(TV)</a:t>
            </a:r>
            <a:r>
              <a:rPr lang="zh-TW" altLang="en-US" dirty="0"/>
              <a:t>、音響</a:t>
            </a:r>
            <a:r>
              <a:rPr lang="en-US" altLang="zh-TW" dirty="0"/>
              <a:t>(Stereo Set ) </a:t>
            </a:r>
            <a:r>
              <a:rPr lang="zh-TW" altLang="en-US" dirty="0"/>
              <a:t>、錄放影機</a:t>
            </a:r>
            <a:r>
              <a:rPr lang="en-US" altLang="zh-TW" dirty="0"/>
              <a:t>(Video Cassette Recorder)</a:t>
            </a:r>
            <a:r>
              <a:rPr lang="zh-TW" altLang="en-US" dirty="0"/>
              <a:t>、冷氣機</a:t>
            </a:r>
            <a:r>
              <a:rPr lang="en-US" altLang="zh-TW" dirty="0"/>
              <a:t>(Air-Conditioner)</a:t>
            </a:r>
            <a:r>
              <a:rPr lang="zh-TW" altLang="en-US" dirty="0"/>
              <a:t>、</a:t>
            </a:r>
            <a:r>
              <a:rPr lang="en-US" altLang="zh-TW" dirty="0"/>
              <a:t>DVD</a:t>
            </a:r>
            <a:r>
              <a:rPr lang="zh-TW" altLang="en-US" dirty="0"/>
              <a:t>播放機</a:t>
            </a:r>
            <a:r>
              <a:rPr lang="en-US" altLang="zh-TW" dirty="0"/>
              <a:t>(</a:t>
            </a:r>
            <a:r>
              <a:rPr lang="en-US" altLang="zh-TW" dirty="0" err="1"/>
              <a:t>Dvd</a:t>
            </a:r>
            <a:r>
              <a:rPr lang="en-US" altLang="zh-TW" dirty="0"/>
              <a:t> Player)</a:t>
            </a:r>
            <a:r>
              <a:rPr lang="zh-TW" altLang="en-US" dirty="0"/>
              <a:t>、</a:t>
            </a:r>
            <a:r>
              <a:rPr lang="en-US" altLang="zh-TW" dirty="0"/>
              <a:t>MP3 </a:t>
            </a:r>
            <a:r>
              <a:rPr lang="zh-TW" altLang="en-US" dirty="0"/>
              <a:t>播放機</a:t>
            </a:r>
            <a:r>
              <a:rPr lang="en-US" altLang="zh-TW" dirty="0"/>
              <a:t>(MP3 Player)</a:t>
            </a:r>
            <a:r>
              <a:rPr lang="zh-TW" altLang="en-US" dirty="0"/>
              <a:t>、遙控車</a:t>
            </a:r>
            <a:r>
              <a:rPr lang="en-US" altLang="zh-TW" dirty="0"/>
              <a:t>(Remote Control Car)…</a:t>
            </a:r>
            <a:r>
              <a:rPr lang="zh-TW" altLang="en-US" dirty="0"/>
              <a:t>等。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資料來源：</a:t>
            </a:r>
            <a:r>
              <a:rPr lang="en-US" altLang="zh-TW" sz="1400" b="1" dirty="0">
                <a:hlinkClick r:id="rId2"/>
              </a:rPr>
              <a:t>(</a:t>
            </a:r>
            <a:r>
              <a:rPr lang="zh-TW" altLang="en-US" sz="1400" b="1" dirty="0">
                <a:hlinkClick r:id="rId2"/>
              </a:rPr>
              <a:t>知識開源共享</a:t>
            </a:r>
            <a:r>
              <a:rPr lang="en-US" altLang="zh-TW" sz="1400" b="1" dirty="0">
                <a:hlinkClick r:id="rId2"/>
              </a:rPr>
              <a:t>) </a:t>
            </a:r>
            <a:r>
              <a:rPr lang="en-US" altLang="zh-TW" sz="1400" dirty="0">
                <a:hlinkClick r:id="rId3"/>
              </a:rPr>
              <a:t>http://taiwanarduino.blogspot.com/2014/08/blog-post_16.html</a:t>
            </a:r>
            <a:endParaRPr lang="zh-TW" altLang="en-US" sz="1400" dirty="0"/>
          </a:p>
          <a:p>
            <a:r>
              <a:rPr lang="zh-TW" altLang="en-US" dirty="0"/>
              <a:t>工作電壓：</a:t>
            </a:r>
            <a:r>
              <a:rPr lang="en-US" altLang="zh-TW" dirty="0"/>
              <a:t>2.7-5.5V</a:t>
            </a:r>
          </a:p>
          <a:p>
            <a:r>
              <a:rPr lang="zh-TW" altLang="en-US" dirty="0"/>
              <a:t>接收角度：</a:t>
            </a:r>
            <a:r>
              <a:rPr lang="en-US" altLang="zh-TW" dirty="0"/>
              <a:t>45</a:t>
            </a:r>
            <a:r>
              <a:rPr lang="zh-TW" altLang="en-US" dirty="0"/>
              <a:t>度</a:t>
            </a:r>
            <a:endParaRPr lang="en-US" altLang="zh-TW" dirty="0"/>
          </a:p>
          <a:p>
            <a:r>
              <a:rPr lang="zh-TW" altLang="en-US" dirty="0"/>
              <a:t>接收距離：</a:t>
            </a:r>
            <a:r>
              <a:rPr lang="en-US" altLang="zh-TW" dirty="0"/>
              <a:t>15-18</a:t>
            </a:r>
            <a:r>
              <a:rPr lang="zh-TW" altLang="en-US" dirty="0"/>
              <a:t>米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162" y="1179443"/>
            <a:ext cx="838200" cy="32480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67" y="3434964"/>
            <a:ext cx="972108" cy="26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373609" cy="750073"/>
          </a:xfrm>
        </p:spPr>
        <p:txBody>
          <a:bodyPr/>
          <a:lstStyle/>
          <a:p>
            <a:r>
              <a:rPr lang="zh-TW" altLang="en-US" dirty="0"/>
              <a:t>紅外線接收器</a:t>
            </a:r>
            <a:r>
              <a:rPr lang="en-US" altLang="zh-TW" dirty="0"/>
              <a:t>1838B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05" y="1359673"/>
            <a:ext cx="7505542" cy="500369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693627" y="3774055"/>
            <a:ext cx="7328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16</a:t>
            </a:r>
            <a:r>
              <a:rPr lang="zh-TW" altLang="en-US" sz="1400" dirty="0"/>
              <a:t>進位</a:t>
            </a:r>
            <a:endParaRPr lang="en-US" altLang="zh-TW" sz="1400" dirty="0"/>
          </a:p>
          <a:p>
            <a:r>
              <a:rPr lang="zh-TW" altLang="en-US" sz="1400" dirty="0"/>
              <a:t> </a:t>
            </a:r>
            <a:r>
              <a:rPr lang="en-US" altLang="zh-TW" sz="1400" dirty="0"/>
              <a:t>2</a:t>
            </a:r>
            <a:r>
              <a:rPr lang="zh-TW" altLang="en-US" sz="1400" dirty="0"/>
              <a:t>進位</a:t>
            </a:r>
            <a:endParaRPr lang="en-US" altLang="zh-TW" sz="1400" dirty="0"/>
          </a:p>
          <a:p>
            <a:r>
              <a:rPr lang="en-US" altLang="zh-TW" sz="1400" dirty="0"/>
              <a:t>10</a:t>
            </a:r>
            <a:r>
              <a:rPr lang="zh-TW" altLang="en-US" sz="1400" dirty="0"/>
              <a:t>進位</a:t>
            </a:r>
          </a:p>
        </p:txBody>
      </p:sp>
      <p:cxnSp>
        <p:nvCxnSpPr>
          <p:cNvPr id="8" name="直線單箭頭接點 7"/>
          <p:cNvCxnSpPr/>
          <p:nvPr/>
        </p:nvCxnSpPr>
        <p:spPr>
          <a:xfrm>
            <a:off x="2337683" y="3951798"/>
            <a:ext cx="405517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2337683" y="4135436"/>
            <a:ext cx="447971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2337683" y="4304304"/>
            <a:ext cx="408163" cy="3710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橢圓 12"/>
          <p:cNvSpPr/>
          <p:nvPr/>
        </p:nvSpPr>
        <p:spPr>
          <a:xfrm>
            <a:off x="3731850" y="4232742"/>
            <a:ext cx="1367624" cy="27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/>
          <p:cNvCxnSpPr/>
          <p:nvPr/>
        </p:nvCxnSpPr>
        <p:spPr>
          <a:xfrm flipV="1">
            <a:off x="3412524" y="4494165"/>
            <a:ext cx="523407" cy="49965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1900362" y="4947166"/>
            <a:ext cx="16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dirty="0"/>
              <a:t>傳回值</a:t>
            </a:r>
            <a:endParaRPr lang="en-US" altLang="zh-TW" dirty="0"/>
          </a:p>
          <a:p>
            <a:r>
              <a:rPr lang="zh-TW" altLang="en-US" dirty="0"/>
              <a:t>請紀錄</a:t>
            </a:r>
            <a:r>
              <a:rPr lang="en-US" altLang="zh-TW" dirty="0"/>
              <a:t>3</a:t>
            </a:r>
            <a:r>
              <a:rPr lang="zh-TW" altLang="en-US" dirty="0"/>
              <a:t>個按鍵的</a:t>
            </a:r>
            <a:r>
              <a:rPr lang="en-US" altLang="zh-TW" dirty="0">
                <a:solidFill>
                  <a:srgbClr val="FF0000"/>
                </a:solidFill>
              </a:rPr>
              <a:t>16</a:t>
            </a:r>
            <a:r>
              <a:rPr lang="zh-TW" altLang="en-US" dirty="0">
                <a:solidFill>
                  <a:srgbClr val="FF0000"/>
                </a:solidFill>
              </a:rPr>
              <a:t>進位</a:t>
            </a:r>
            <a:r>
              <a:rPr lang="zh-TW" altLang="en-US" dirty="0"/>
              <a:t>資料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9D18AF60-B79A-4EB5-B807-2FD08B194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896"/>
          <a:stretch/>
        </p:blipFill>
        <p:spPr>
          <a:xfrm>
            <a:off x="7768395" y="773873"/>
            <a:ext cx="4226331" cy="5589493"/>
          </a:xfr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EF64EB0-E396-46B7-8D57-B7275A754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813" y="4312693"/>
            <a:ext cx="406263" cy="9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04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內容版面配置區 28">
            <a:extLst>
              <a:ext uri="{FF2B5EF4-FFF2-40B4-BE49-F238E27FC236}">
                <a16:creationId xmlns:a16="http://schemas.microsoft.com/office/drawing/2014/main" id="{29EDA7FB-97CA-4B9A-AC85-04CC94009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060"/>
          <a:stretch/>
        </p:blipFill>
        <p:spPr>
          <a:xfrm>
            <a:off x="1209941" y="1108895"/>
            <a:ext cx="4033179" cy="5691769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3326" y="426720"/>
            <a:ext cx="6016074" cy="62484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利用遙控器來控制三色</a:t>
            </a:r>
            <a:r>
              <a:rPr lang="en-US" altLang="zh-TW" dirty="0"/>
              <a:t>LED</a:t>
            </a:r>
            <a:r>
              <a:rPr lang="zh-TW" altLang="en-US" dirty="0"/>
              <a:t>燈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31" y="0"/>
            <a:ext cx="3940658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935376" y="2374392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老師遙控器上的按鍵</a:t>
            </a:r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7990240" y="395478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老師遙控器上的按鍵</a:t>
            </a:r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990240" y="5535168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老師遙控器上的按鍵</a:t>
            </a:r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8933688" y="1874520"/>
            <a:ext cx="886968" cy="4998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8933688" y="4962144"/>
            <a:ext cx="886968" cy="4998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933688" y="3429000"/>
            <a:ext cx="886968" cy="4998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手繪多邊形 14"/>
          <p:cNvSpPr/>
          <p:nvPr/>
        </p:nvSpPr>
        <p:spPr>
          <a:xfrm>
            <a:off x="9820655" y="4838846"/>
            <a:ext cx="829399" cy="836746"/>
          </a:xfrm>
          <a:custGeom>
            <a:avLst/>
            <a:gdLst>
              <a:gd name="connsiteX0" fmla="*/ 778697 w 841740"/>
              <a:gd name="connsiteY0" fmla="*/ 849562 h 872739"/>
              <a:gd name="connsiteX1" fmla="*/ 833561 w 841740"/>
              <a:gd name="connsiteY1" fmla="*/ 767266 h 872739"/>
              <a:gd name="connsiteX2" fmla="*/ 623249 w 841740"/>
              <a:gd name="connsiteY2" fmla="*/ 17458 h 872739"/>
              <a:gd name="connsiteX3" fmla="*/ 47177 w 841740"/>
              <a:gd name="connsiteY3" fmla="*/ 236914 h 872739"/>
              <a:gd name="connsiteX4" fmla="*/ 74609 w 841740"/>
              <a:gd name="connsiteY4" fmla="*/ 218626 h 872739"/>
              <a:gd name="connsiteX0" fmla="*/ 1061155 w 1124198"/>
              <a:gd name="connsiteY0" fmla="*/ 978408 h 1001585"/>
              <a:gd name="connsiteX1" fmla="*/ 1116019 w 1124198"/>
              <a:gd name="connsiteY1" fmla="*/ 896112 h 1001585"/>
              <a:gd name="connsiteX2" fmla="*/ 905707 w 1124198"/>
              <a:gd name="connsiteY2" fmla="*/ 146304 h 1001585"/>
              <a:gd name="connsiteX3" fmla="*/ 329635 w 1124198"/>
              <a:gd name="connsiteY3" fmla="*/ 365760 h 1001585"/>
              <a:gd name="connsiteX4" fmla="*/ 9595 w 1124198"/>
              <a:gd name="connsiteY4" fmla="*/ 0 h 1001585"/>
              <a:gd name="connsiteX0" fmla="*/ 1057868 w 1120911"/>
              <a:gd name="connsiteY0" fmla="*/ 978408 h 1001585"/>
              <a:gd name="connsiteX1" fmla="*/ 1112732 w 1120911"/>
              <a:gd name="connsiteY1" fmla="*/ 896112 h 1001585"/>
              <a:gd name="connsiteX2" fmla="*/ 902420 w 1120911"/>
              <a:gd name="connsiteY2" fmla="*/ 146304 h 1001585"/>
              <a:gd name="connsiteX3" fmla="*/ 472652 w 1120911"/>
              <a:gd name="connsiteY3" fmla="*/ 73152 h 1001585"/>
              <a:gd name="connsiteX4" fmla="*/ 6308 w 1120911"/>
              <a:gd name="connsiteY4" fmla="*/ 0 h 1001585"/>
              <a:gd name="connsiteX0" fmla="*/ 782279 w 845322"/>
              <a:gd name="connsiteY0" fmla="*/ 930570 h 953747"/>
              <a:gd name="connsiteX1" fmla="*/ 837143 w 845322"/>
              <a:gd name="connsiteY1" fmla="*/ 848274 h 953747"/>
              <a:gd name="connsiteX2" fmla="*/ 626831 w 845322"/>
              <a:gd name="connsiteY2" fmla="*/ 98466 h 953747"/>
              <a:gd name="connsiteX3" fmla="*/ 197063 w 845322"/>
              <a:gd name="connsiteY3" fmla="*/ 25314 h 953747"/>
              <a:gd name="connsiteX4" fmla="*/ 14183 w 845322"/>
              <a:gd name="connsiteY4" fmla="*/ 253914 h 953747"/>
              <a:gd name="connsiteX0" fmla="*/ 782279 w 922998"/>
              <a:gd name="connsiteY0" fmla="*/ 917300 h 919322"/>
              <a:gd name="connsiteX1" fmla="*/ 919439 w 922998"/>
              <a:gd name="connsiteY1" fmla="*/ 533252 h 919322"/>
              <a:gd name="connsiteX2" fmla="*/ 626831 w 922998"/>
              <a:gd name="connsiteY2" fmla="*/ 85196 h 919322"/>
              <a:gd name="connsiteX3" fmla="*/ 197063 w 922998"/>
              <a:gd name="connsiteY3" fmla="*/ 12044 h 919322"/>
              <a:gd name="connsiteX4" fmla="*/ 14183 w 922998"/>
              <a:gd name="connsiteY4" fmla="*/ 240644 h 919322"/>
              <a:gd name="connsiteX0" fmla="*/ 718271 w 920371"/>
              <a:gd name="connsiteY0" fmla="*/ 816716 h 819534"/>
              <a:gd name="connsiteX1" fmla="*/ 919439 w 920371"/>
              <a:gd name="connsiteY1" fmla="*/ 533252 h 819534"/>
              <a:gd name="connsiteX2" fmla="*/ 626831 w 920371"/>
              <a:gd name="connsiteY2" fmla="*/ 85196 h 819534"/>
              <a:gd name="connsiteX3" fmla="*/ 197063 w 920371"/>
              <a:gd name="connsiteY3" fmla="*/ 12044 h 819534"/>
              <a:gd name="connsiteX4" fmla="*/ 14183 w 920371"/>
              <a:gd name="connsiteY4" fmla="*/ 240644 h 819534"/>
              <a:gd name="connsiteX0" fmla="*/ 718271 w 884021"/>
              <a:gd name="connsiteY0" fmla="*/ 813089 h 814760"/>
              <a:gd name="connsiteX1" fmla="*/ 882863 w 884021"/>
              <a:gd name="connsiteY1" fmla="*/ 383321 h 814760"/>
              <a:gd name="connsiteX2" fmla="*/ 626831 w 884021"/>
              <a:gd name="connsiteY2" fmla="*/ 81569 h 814760"/>
              <a:gd name="connsiteX3" fmla="*/ 197063 w 884021"/>
              <a:gd name="connsiteY3" fmla="*/ 8417 h 814760"/>
              <a:gd name="connsiteX4" fmla="*/ 14183 w 884021"/>
              <a:gd name="connsiteY4" fmla="*/ 237017 h 814760"/>
              <a:gd name="connsiteX0" fmla="*/ 713108 w 878858"/>
              <a:gd name="connsiteY0" fmla="*/ 782785 h 784456"/>
              <a:gd name="connsiteX1" fmla="*/ 877700 w 878858"/>
              <a:gd name="connsiteY1" fmla="*/ 353017 h 784456"/>
              <a:gd name="connsiteX2" fmla="*/ 621668 w 878858"/>
              <a:gd name="connsiteY2" fmla="*/ 51265 h 784456"/>
              <a:gd name="connsiteX3" fmla="*/ 301628 w 878858"/>
              <a:gd name="connsiteY3" fmla="*/ 14689 h 784456"/>
              <a:gd name="connsiteX4" fmla="*/ 9020 w 878858"/>
              <a:gd name="connsiteY4" fmla="*/ 206713 h 784456"/>
              <a:gd name="connsiteX0" fmla="*/ 713108 w 887162"/>
              <a:gd name="connsiteY0" fmla="*/ 782785 h 785451"/>
              <a:gd name="connsiteX1" fmla="*/ 877700 w 887162"/>
              <a:gd name="connsiteY1" fmla="*/ 353017 h 785451"/>
              <a:gd name="connsiteX2" fmla="*/ 621668 w 887162"/>
              <a:gd name="connsiteY2" fmla="*/ 51265 h 785451"/>
              <a:gd name="connsiteX3" fmla="*/ 301628 w 887162"/>
              <a:gd name="connsiteY3" fmla="*/ 14689 h 785451"/>
              <a:gd name="connsiteX4" fmla="*/ 9020 w 887162"/>
              <a:gd name="connsiteY4" fmla="*/ 206713 h 785451"/>
              <a:gd name="connsiteX0" fmla="*/ 713197 w 878557"/>
              <a:gd name="connsiteY0" fmla="*/ 786578 h 788257"/>
              <a:gd name="connsiteX1" fmla="*/ 877789 w 878557"/>
              <a:gd name="connsiteY1" fmla="*/ 356810 h 788257"/>
              <a:gd name="connsiteX2" fmla="*/ 640045 w 878557"/>
              <a:gd name="connsiteY2" fmla="*/ 45914 h 788257"/>
              <a:gd name="connsiteX3" fmla="*/ 301717 w 878557"/>
              <a:gd name="connsiteY3" fmla="*/ 18482 h 788257"/>
              <a:gd name="connsiteX4" fmla="*/ 9109 w 878557"/>
              <a:gd name="connsiteY4" fmla="*/ 210506 h 788257"/>
              <a:gd name="connsiteX0" fmla="*/ 461528 w 881209"/>
              <a:gd name="connsiteY0" fmla="*/ 820134 h 821690"/>
              <a:gd name="connsiteX1" fmla="*/ 877789 w 881209"/>
              <a:gd name="connsiteY1" fmla="*/ 356810 h 821690"/>
              <a:gd name="connsiteX2" fmla="*/ 640045 w 881209"/>
              <a:gd name="connsiteY2" fmla="*/ 45914 h 821690"/>
              <a:gd name="connsiteX3" fmla="*/ 301717 w 881209"/>
              <a:gd name="connsiteY3" fmla="*/ 18482 h 821690"/>
              <a:gd name="connsiteX4" fmla="*/ 9109 w 881209"/>
              <a:gd name="connsiteY4" fmla="*/ 210506 h 821690"/>
              <a:gd name="connsiteX0" fmla="*/ 461528 w 831803"/>
              <a:gd name="connsiteY0" fmla="*/ 826240 h 828410"/>
              <a:gd name="connsiteX1" fmla="*/ 827455 w 831803"/>
              <a:gd name="connsiteY1" fmla="*/ 471973 h 828410"/>
              <a:gd name="connsiteX2" fmla="*/ 640045 w 831803"/>
              <a:gd name="connsiteY2" fmla="*/ 52020 h 828410"/>
              <a:gd name="connsiteX3" fmla="*/ 301717 w 831803"/>
              <a:gd name="connsiteY3" fmla="*/ 24588 h 828410"/>
              <a:gd name="connsiteX4" fmla="*/ 9109 w 831803"/>
              <a:gd name="connsiteY4" fmla="*/ 216612 h 828410"/>
              <a:gd name="connsiteX0" fmla="*/ 461528 w 831803"/>
              <a:gd name="connsiteY0" fmla="*/ 826240 h 829313"/>
              <a:gd name="connsiteX1" fmla="*/ 827455 w 831803"/>
              <a:gd name="connsiteY1" fmla="*/ 471973 h 829313"/>
              <a:gd name="connsiteX2" fmla="*/ 640045 w 831803"/>
              <a:gd name="connsiteY2" fmla="*/ 52020 h 829313"/>
              <a:gd name="connsiteX3" fmla="*/ 301717 w 831803"/>
              <a:gd name="connsiteY3" fmla="*/ 24588 h 829313"/>
              <a:gd name="connsiteX4" fmla="*/ 9109 w 831803"/>
              <a:gd name="connsiteY4" fmla="*/ 216612 h 829313"/>
              <a:gd name="connsiteX0" fmla="*/ 528640 w 829399"/>
              <a:gd name="connsiteY0" fmla="*/ 834629 h 836746"/>
              <a:gd name="connsiteX1" fmla="*/ 827455 w 829399"/>
              <a:gd name="connsiteY1" fmla="*/ 471973 h 836746"/>
              <a:gd name="connsiteX2" fmla="*/ 640045 w 829399"/>
              <a:gd name="connsiteY2" fmla="*/ 52020 h 836746"/>
              <a:gd name="connsiteX3" fmla="*/ 301717 w 829399"/>
              <a:gd name="connsiteY3" fmla="*/ 24588 h 836746"/>
              <a:gd name="connsiteX4" fmla="*/ 9109 w 829399"/>
              <a:gd name="connsiteY4" fmla="*/ 216612 h 8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399" h="836746">
                <a:moveTo>
                  <a:pt x="528640" y="834629"/>
                </a:moveTo>
                <a:cubicBezTo>
                  <a:pt x="569026" y="862823"/>
                  <a:pt x="808888" y="602408"/>
                  <a:pt x="827455" y="471973"/>
                </a:cubicBezTo>
                <a:cubicBezTo>
                  <a:pt x="846023" y="341538"/>
                  <a:pt x="727668" y="126584"/>
                  <a:pt x="640045" y="52020"/>
                </a:cubicBezTo>
                <a:cubicBezTo>
                  <a:pt x="552422" y="-22544"/>
                  <a:pt x="406873" y="-2844"/>
                  <a:pt x="301717" y="24588"/>
                </a:cubicBezTo>
                <a:cubicBezTo>
                  <a:pt x="196561" y="52020"/>
                  <a:pt x="-50327" y="242520"/>
                  <a:pt x="9109" y="216612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830144" y="2239725"/>
            <a:ext cx="848773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紅色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5896150" y="4088534"/>
            <a:ext cx="848773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綠色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896149" y="5985798"/>
            <a:ext cx="848773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藍色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F3192E54-9B66-462F-B9D1-5200D7AF8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139" y="4586322"/>
            <a:ext cx="347585" cy="818756"/>
          </a:xfrm>
          <a:prstGeom prst="rect">
            <a:avLst/>
          </a:prstGeom>
        </p:spPr>
      </p:pic>
      <p:sp>
        <p:nvSpPr>
          <p:cNvPr id="30" name="手繪多邊形 14">
            <a:extLst>
              <a:ext uri="{FF2B5EF4-FFF2-40B4-BE49-F238E27FC236}">
                <a16:creationId xmlns:a16="http://schemas.microsoft.com/office/drawing/2014/main" id="{554185FE-67E6-4649-97F1-DE560555DEF0}"/>
              </a:ext>
            </a:extLst>
          </p:cNvPr>
          <p:cNvSpPr/>
          <p:nvPr/>
        </p:nvSpPr>
        <p:spPr>
          <a:xfrm>
            <a:off x="9730479" y="1681510"/>
            <a:ext cx="829399" cy="836746"/>
          </a:xfrm>
          <a:custGeom>
            <a:avLst/>
            <a:gdLst>
              <a:gd name="connsiteX0" fmla="*/ 778697 w 841740"/>
              <a:gd name="connsiteY0" fmla="*/ 849562 h 872739"/>
              <a:gd name="connsiteX1" fmla="*/ 833561 w 841740"/>
              <a:gd name="connsiteY1" fmla="*/ 767266 h 872739"/>
              <a:gd name="connsiteX2" fmla="*/ 623249 w 841740"/>
              <a:gd name="connsiteY2" fmla="*/ 17458 h 872739"/>
              <a:gd name="connsiteX3" fmla="*/ 47177 w 841740"/>
              <a:gd name="connsiteY3" fmla="*/ 236914 h 872739"/>
              <a:gd name="connsiteX4" fmla="*/ 74609 w 841740"/>
              <a:gd name="connsiteY4" fmla="*/ 218626 h 872739"/>
              <a:gd name="connsiteX0" fmla="*/ 1061155 w 1124198"/>
              <a:gd name="connsiteY0" fmla="*/ 978408 h 1001585"/>
              <a:gd name="connsiteX1" fmla="*/ 1116019 w 1124198"/>
              <a:gd name="connsiteY1" fmla="*/ 896112 h 1001585"/>
              <a:gd name="connsiteX2" fmla="*/ 905707 w 1124198"/>
              <a:gd name="connsiteY2" fmla="*/ 146304 h 1001585"/>
              <a:gd name="connsiteX3" fmla="*/ 329635 w 1124198"/>
              <a:gd name="connsiteY3" fmla="*/ 365760 h 1001585"/>
              <a:gd name="connsiteX4" fmla="*/ 9595 w 1124198"/>
              <a:gd name="connsiteY4" fmla="*/ 0 h 1001585"/>
              <a:gd name="connsiteX0" fmla="*/ 1057868 w 1120911"/>
              <a:gd name="connsiteY0" fmla="*/ 978408 h 1001585"/>
              <a:gd name="connsiteX1" fmla="*/ 1112732 w 1120911"/>
              <a:gd name="connsiteY1" fmla="*/ 896112 h 1001585"/>
              <a:gd name="connsiteX2" fmla="*/ 902420 w 1120911"/>
              <a:gd name="connsiteY2" fmla="*/ 146304 h 1001585"/>
              <a:gd name="connsiteX3" fmla="*/ 472652 w 1120911"/>
              <a:gd name="connsiteY3" fmla="*/ 73152 h 1001585"/>
              <a:gd name="connsiteX4" fmla="*/ 6308 w 1120911"/>
              <a:gd name="connsiteY4" fmla="*/ 0 h 1001585"/>
              <a:gd name="connsiteX0" fmla="*/ 782279 w 845322"/>
              <a:gd name="connsiteY0" fmla="*/ 930570 h 953747"/>
              <a:gd name="connsiteX1" fmla="*/ 837143 w 845322"/>
              <a:gd name="connsiteY1" fmla="*/ 848274 h 953747"/>
              <a:gd name="connsiteX2" fmla="*/ 626831 w 845322"/>
              <a:gd name="connsiteY2" fmla="*/ 98466 h 953747"/>
              <a:gd name="connsiteX3" fmla="*/ 197063 w 845322"/>
              <a:gd name="connsiteY3" fmla="*/ 25314 h 953747"/>
              <a:gd name="connsiteX4" fmla="*/ 14183 w 845322"/>
              <a:gd name="connsiteY4" fmla="*/ 253914 h 953747"/>
              <a:gd name="connsiteX0" fmla="*/ 782279 w 922998"/>
              <a:gd name="connsiteY0" fmla="*/ 917300 h 919322"/>
              <a:gd name="connsiteX1" fmla="*/ 919439 w 922998"/>
              <a:gd name="connsiteY1" fmla="*/ 533252 h 919322"/>
              <a:gd name="connsiteX2" fmla="*/ 626831 w 922998"/>
              <a:gd name="connsiteY2" fmla="*/ 85196 h 919322"/>
              <a:gd name="connsiteX3" fmla="*/ 197063 w 922998"/>
              <a:gd name="connsiteY3" fmla="*/ 12044 h 919322"/>
              <a:gd name="connsiteX4" fmla="*/ 14183 w 922998"/>
              <a:gd name="connsiteY4" fmla="*/ 240644 h 919322"/>
              <a:gd name="connsiteX0" fmla="*/ 718271 w 920371"/>
              <a:gd name="connsiteY0" fmla="*/ 816716 h 819534"/>
              <a:gd name="connsiteX1" fmla="*/ 919439 w 920371"/>
              <a:gd name="connsiteY1" fmla="*/ 533252 h 819534"/>
              <a:gd name="connsiteX2" fmla="*/ 626831 w 920371"/>
              <a:gd name="connsiteY2" fmla="*/ 85196 h 819534"/>
              <a:gd name="connsiteX3" fmla="*/ 197063 w 920371"/>
              <a:gd name="connsiteY3" fmla="*/ 12044 h 819534"/>
              <a:gd name="connsiteX4" fmla="*/ 14183 w 920371"/>
              <a:gd name="connsiteY4" fmla="*/ 240644 h 819534"/>
              <a:gd name="connsiteX0" fmla="*/ 718271 w 884021"/>
              <a:gd name="connsiteY0" fmla="*/ 813089 h 814760"/>
              <a:gd name="connsiteX1" fmla="*/ 882863 w 884021"/>
              <a:gd name="connsiteY1" fmla="*/ 383321 h 814760"/>
              <a:gd name="connsiteX2" fmla="*/ 626831 w 884021"/>
              <a:gd name="connsiteY2" fmla="*/ 81569 h 814760"/>
              <a:gd name="connsiteX3" fmla="*/ 197063 w 884021"/>
              <a:gd name="connsiteY3" fmla="*/ 8417 h 814760"/>
              <a:gd name="connsiteX4" fmla="*/ 14183 w 884021"/>
              <a:gd name="connsiteY4" fmla="*/ 237017 h 814760"/>
              <a:gd name="connsiteX0" fmla="*/ 713108 w 878858"/>
              <a:gd name="connsiteY0" fmla="*/ 782785 h 784456"/>
              <a:gd name="connsiteX1" fmla="*/ 877700 w 878858"/>
              <a:gd name="connsiteY1" fmla="*/ 353017 h 784456"/>
              <a:gd name="connsiteX2" fmla="*/ 621668 w 878858"/>
              <a:gd name="connsiteY2" fmla="*/ 51265 h 784456"/>
              <a:gd name="connsiteX3" fmla="*/ 301628 w 878858"/>
              <a:gd name="connsiteY3" fmla="*/ 14689 h 784456"/>
              <a:gd name="connsiteX4" fmla="*/ 9020 w 878858"/>
              <a:gd name="connsiteY4" fmla="*/ 206713 h 784456"/>
              <a:gd name="connsiteX0" fmla="*/ 713108 w 887162"/>
              <a:gd name="connsiteY0" fmla="*/ 782785 h 785451"/>
              <a:gd name="connsiteX1" fmla="*/ 877700 w 887162"/>
              <a:gd name="connsiteY1" fmla="*/ 353017 h 785451"/>
              <a:gd name="connsiteX2" fmla="*/ 621668 w 887162"/>
              <a:gd name="connsiteY2" fmla="*/ 51265 h 785451"/>
              <a:gd name="connsiteX3" fmla="*/ 301628 w 887162"/>
              <a:gd name="connsiteY3" fmla="*/ 14689 h 785451"/>
              <a:gd name="connsiteX4" fmla="*/ 9020 w 887162"/>
              <a:gd name="connsiteY4" fmla="*/ 206713 h 785451"/>
              <a:gd name="connsiteX0" fmla="*/ 713197 w 878557"/>
              <a:gd name="connsiteY0" fmla="*/ 786578 h 788257"/>
              <a:gd name="connsiteX1" fmla="*/ 877789 w 878557"/>
              <a:gd name="connsiteY1" fmla="*/ 356810 h 788257"/>
              <a:gd name="connsiteX2" fmla="*/ 640045 w 878557"/>
              <a:gd name="connsiteY2" fmla="*/ 45914 h 788257"/>
              <a:gd name="connsiteX3" fmla="*/ 301717 w 878557"/>
              <a:gd name="connsiteY3" fmla="*/ 18482 h 788257"/>
              <a:gd name="connsiteX4" fmla="*/ 9109 w 878557"/>
              <a:gd name="connsiteY4" fmla="*/ 210506 h 788257"/>
              <a:gd name="connsiteX0" fmla="*/ 461528 w 881209"/>
              <a:gd name="connsiteY0" fmla="*/ 820134 h 821690"/>
              <a:gd name="connsiteX1" fmla="*/ 877789 w 881209"/>
              <a:gd name="connsiteY1" fmla="*/ 356810 h 821690"/>
              <a:gd name="connsiteX2" fmla="*/ 640045 w 881209"/>
              <a:gd name="connsiteY2" fmla="*/ 45914 h 821690"/>
              <a:gd name="connsiteX3" fmla="*/ 301717 w 881209"/>
              <a:gd name="connsiteY3" fmla="*/ 18482 h 821690"/>
              <a:gd name="connsiteX4" fmla="*/ 9109 w 881209"/>
              <a:gd name="connsiteY4" fmla="*/ 210506 h 821690"/>
              <a:gd name="connsiteX0" fmla="*/ 461528 w 831803"/>
              <a:gd name="connsiteY0" fmla="*/ 826240 h 828410"/>
              <a:gd name="connsiteX1" fmla="*/ 827455 w 831803"/>
              <a:gd name="connsiteY1" fmla="*/ 471973 h 828410"/>
              <a:gd name="connsiteX2" fmla="*/ 640045 w 831803"/>
              <a:gd name="connsiteY2" fmla="*/ 52020 h 828410"/>
              <a:gd name="connsiteX3" fmla="*/ 301717 w 831803"/>
              <a:gd name="connsiteY3" fmla="*/ 24588 h 828410"/>
              <a:gd name="connsiteX4" fmla="*/ 9109 w 831803"/>
              <a:gd name="connsiteY4" fmla="*/ 216612 h 828410"/>
              <a:gd name="connsiteX0" fmla="*/ 461528 w 831803"/>
              <a:gd name="connsiteY0" fmla="*/ 826240 h 829313"/>
              <a:gd name="connsiteX1" fmla="*/ 827455 w 831803"/>
              <a:gd name="connsiteY1" fmla="*/ 471973 h 829313"/>
              <a:gd name="connsiteX2" fmla="*/ 640045 w 831803"/>
              <a:gd name="connsiteY2" fmla="*/ 52020 h 829313"/>
              <a:gd name="connsiteX3" fmla="*/ 301717 w 831803"/>
              <a:gd name="connsiteY3" fmla="*/ 24588 h 829313"/>
              <a:gd name="connsiteX4" fmla="*/ 9109 w 831803"/>
              <a:gd name="connsiteY4" fmla="*/ 216612 h 829313"/>
              <a:gd name="connsiteX0" fmla="*/ 528640 w 829399"/>
              <a:gd name="connsiteY0" fmla="*/ 834629 h 836746"/>
              <a:gd name="connsiteX1" fmla="*/ 827455 w 829399"/>
              <a:gd name="connsiteY1" fmla="*/ 471973 h 836746"/>
              <a:gd name="connsiteX2" fmla="*/ 640045 w 829399"/>
              <a:gd name="connsiteY2" fmla="*/ 52020 h 836746"/>
              <a:gd name="connsiteX3" fmla="*/ 301717 w 829399"/>
              <a:gd name="connsiteY3" fmla="*/ 24588 h 836746"/>
              <a:gd name="connsiteX4" fmla="*/ 9109 w 829399"/>
              <a:gd name="connsiteY4" fmla="*/ 216612 h 8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399" h="836746">
                <a:moveTo>
                  <a:pt x="528640" y="834629"/>
                </a:moveTo>
                <a:cubicBezTo>
                  <a:pt x="569026" y="862823"/>
                  <a:pt x="808888" y="602408"/>
                  <a:pt x="827455" y="471973"/>
                </a:cubicBezTo>
                <a:cubicBezTo>
                  <a:pt x="846023" y="341538"/>
                  <a:pt x="727668" y="126584"/>
                  <a:pt x="640045" y="52020"/>
                </a:cubicBezTo>
                <a:cubicBezTo>
                  <a:pt x="552422" y="-22544"/>
                  <a:pt x="406873" y="-2844"/>
                  <a:pt x="301717" y="24588"/>
                </a:cubicBezTo>
                <a:cubicBezTo>
                  <a:pt x="196561" y="52020"/>
                  <a:pt x="-50327" y="242520"/>
                  <a:pt x="9109" y="216612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手繪多邊形 14">
            <a:extLst>
              <a:ext uri="{FF2B5EF4-FFF2-40B4-BE49-F238E27FC236}">
                <a16:creationId xmlns:a16="http://schemas.microsoft.com/office/drawing/2014/main" id="{03D89E5A-209E-4C00-8556-EEE959702FBE}"/>
              </a:ext>
            </a:extLst>
          </p:cNvPr>
          <p:cNvSpPr/>
          <p:nvPr/>
        </p:nvSpPr>
        <p:spPr>
          <a:xfrm>
            <a:off x="9772710" y="3235566"/>
            <a:ext cx="829399" cy="836746"/>
          </a:xfrm>
          <a:custGeom>
            <a:avLst/>
            <a:gdLst>
              <a:gd name="connsiteX0" fmla="*/ 778697 w 841740"/>
              <a:gd name="connsiteY0" fmla="*/ 849562 h 872739"/>
              <a:gd name="connsiteX1" fmla="*/ 833561 w 841740"/>
              <a:gd name="connsiteY1" fmla="*/ 767266 h 872739"/>
              <a:gd name="connsiteX2" fmla="*/ 623249 w 841740"/>
              <a:gd name="connsiteY2" fmla="*/ 17458 h 872739"/>
              <a:gd name="connsiteX3" fmla="*/ 47177 w 841740"/>
              <a:gd name="connsiteY3" fmla="*/ 236914 h 872739"/>
              <a:gd name="connsiteX4" fmla="*/ 74609 w 841740"/>
              <a:gd name="connsiteY4" fmla="*/ 218626 h 872739"/>
              <a:gd name="connsiteX0" fmla="*/ 1061155 w 1124198"/>
              <a:gd name="connsiteY0" fmla="*/ 978408 h 1001585"/>
              <a:gd name="connsiteX1" fmla="*/ 1116019 w 1124198"/>
              <a:gd name="connsiteY1" fmla="*/ 896112 h 1001585"/>
              <a:gd name="connsiteX2" fmla="*/ 905707 w 1124198"/>
              <a:gd name="connsiteY2" fmla="*/ 146304 h 1001585"/>
              <a:gd name="connsiteX3" fmla="*/ 329635 w 1124198"/>
              <a:gd name="connsiteY3" fmla="*/ 365760 h 1001585"/>
              <a:gd name="connsiteX4" fmla="*/ 9595 w 1124198"/>
              <a:gd name="connsiteY4" fmla="*/ 0 h 1001585"/>
              <a:gd name="connsiteX0" fmla="*/ 1057868 w 1120911"/>
              <a:gd name="connsiteY0" fmla="*/ 978408 h 1001585"/>
              <a:gd name="connsiteX1" fmla="*/ 1112732 w 1120911"/>
              <a:gd name="connsiteY1" fmla="*/ 896112 h 1001585"/>
              <a:gd name="connsiteX2" fmla="*/ 902420 w 1120911"/>
              <a:gd name="connsiteY2" fmla="*/ 146304 h 1001585"/>
              <a:gd name="connsiteX3" fmla="*/ 472652 w 1120911"/>
              <a:gd name="connsiteY3" fmla="*/ 73152 h 1001585"/>
              <a:gd name="connsiteX4" fmla="*/ 6308 w 1120911"/>
              <a:gd name="connsiteY4" fmla="*/ 0 h 1001585"/>
              <a:gd name="connsiteX0" fmla="*/ 782279 w 845322"/>
              <a:gd name="connsiteY0" fmla="*/ 930570 h 953747"/>
              <a:gd name="connsiteX1" fmla="*/ 837143 w 845322"/>
              <a:gd name="connsiteY1" fmla="*/ 848274 h 953747"/>
              <a:gd name="connsiteX2" fmla="*/ 626831 w 845322"/>
              <a:gd name="connsiteY2" fmla="*/ 98466 h 953747"/>
              <a:gd name="connsiteX3" fmla="*/ 197063 w 845322"/>
              <a:gd name="connsiteY3" fmla="*/ 25314 h 953747"/>
              <a:gd name="connsiteX4" fmla="*/ 14183 w 845322"/>
              <a:gd name="connsiteY4" fmla="*/ 253914 h 953747"/>
              <a:gd name="connsiteX0" fmla="*/ 782279 w 922998"/>
              <a:gd name="connsiteY0" fmla="*/ 917300 h 919322"/>
              <a:gd name="connsiteX1" fmla="*/ 919439 w 922998"/>
              <a:gd name="connsiteY1" fmla="*/ 533252 h 919322"/>
              <a:gd name="connsiteX2" fmla="*/ 626831 w 922998"/>
              <a:gd name="connsiteY2" fmla="*/ 85196 h 919322"/>
              <a:gd name="connsiteX3" fmla="*/ 197063 w 922998"/>
              <a:gd name="connsiteY3" fmla="*/ 12044 h 919322"/>
              <a:gd name="connsiteX4" fmla="*/ 14183 w 922998"/>
              <a:gd name="connsiteY4" fmla="*/ 240644 h 919322"/>
              <a:gd name="connsiteX0" fmla="*/ 718271 w 920371"/>
              <a:gd name="connsiteY0" fmla="*/ 816716 h 819534"/>
              <a:gd name="connsiteX1" fmla="*/ 919439 w 920371"/>
              <a:gd name="connsiteY1" fmla="*/ 533252 h 819534"/>
              <a:gd name="connsiteX2" fmla="*/ 626831 w 920371"/>
              <a:gd name="connsiteY2" fmla="*/ 85196 h 819534"/>
              <a:gd name="connsiteX3" fmla="*/ 197063 w 920371"/>
              <a:gd name="connsiteY3" fmla="*/ 12044 h 819534"/>
              <a:gd name="connsiteX4" fmla="*/ 14183 w 920371"/>
              <a:gd name="connsiteY4" fmla="*/ 240644 h 819534"/>
              <a:gd name="connsiteX0" fmla="*/ 718271 w 884021"/>
              <a:gd name="connsiteY0" fmla="*/ 813089 h 814760"/>
              <a:gd name="connsiteX1" fmla="*/ 882863 w 884021"/>
              <a:gd name="connsiteY1" fmla="*/ 383321 h 814760"/>
              <a:gd name="connsiteX2" fmla="*/ 626831 w 884021"/>
              <a:gd name="connsiteY2" fmla="*/ 81569 h 814760"/>
              <a:gd name="connsiteX3" fmla="*/ 197063 w 884021"/>
              <a:gd name="connsiteY3" fmla="*/ 8417 h 814760"/>
              <a:gd name="connsiteX4" fmla="*/ 14183 w 884021"/>
              <a:gd name="connsiteY4" fmla="*/ 237017 h 814760"/>
              <a:gd name="connsiteX0" fmla="*/ 713108 w 878858"/>
              <a:gd name="connsiteY0" fmla="*/ 782785 h 784456"/>
              <a:gd name="connsiteX1" fmla="*/ 877700 w 878858"/>
              <a:gd name="connsiteY1" fmla="*/ 353017 h 784456"/>
              <a:gd name="connsiteX2" fmla="*/ 621668 w 878858"/>
              <a:gd name="connsiteY2" fmla="*/ 51265 h 784456"/>
              <a:gd name="connsiteX3" fmla="*/ 301628 w 878858"/>
              <a:gd name="connsiteY3" fmla="*/ 14689 h 784456"/>
              <a:gd name="connsiteX4" fmla="*/ 9020 w 878858"/>
              <a:gd name="connsiteY4" fmla="*/ 206713 h 784456"/>
              <a:gd name="connsiteX0" fmla="*/ 713108 w 887162"/>
              <a:gd name="connsiteY0" fmla="*/ 782785 h 785451"/>
              <a:gd name="connsiteX1" fmla="*/ 877700 w 887162"/>
              <a:gd name="connsiteY1" fmla="*/ 353017 h 785451"/>
              <a:gd name="connsiteX2" fmla="*/ 621668 w 887162"/>
              <a:gd name="connsiteY2" fmla="*/ 51265 h 785451"/>
              <a:gd name="connsiteX3" fmla="*/ 301628 w 887162"/>
              <a:gd name="connsiteY3" fmla="*/ 14689 h 785451"/>
              <a:gd name="connsiteX4" fmla="*/ 9020 w 887162"/>
              <a:gd name="connsiteY4" fmla="*/ 206713 h 785451"/>
              <a:gd name="connsiteX0" fmla="*/ 713197 w 878557"/>
              <a:gd name="connsiteY0" fmla="*/ 786578 h 788257"/>
              <a:gd name="connsiteX1" fmla="*/ 877789 w 878557"/>
              <a:gd name="connsiteY1" fmla="*/ 356810 h 788257"/>
              <a:gd name="connsiteX2" fmla="*/ 640045 w 878557"/>
              <a:gd name="connsiteY2" fmla="*/ 45914 h 788257"/>
              <a:gd name="connsiteX3" fmla="*/ 301717 w 878557"/>
              <a:gd name="connsiteY3" fmla="*/ 18482 h 788257"/>
              <a:gd name="connsiteX4" fmla="*/ 9109 w 878557"/>
              <a:gd name="connsiteY4" fmla="*/ 210506 h 788257"/>
              <a:gd name="connsiteX0" fmla="*/ 461528 w 881209"/>
              <a:gd name="connsiteY0" fmla="*/ 820134 h 821690"/>
              <a:gd name="connsiteX1" fmla="*/ 877789 w 881209"/>
              <a:gd name="connsiteY1" fmla="*/ 356810 h 821690"/>
              <a:gd name="connsiteX2" fmla="*/ 640045 w 881209"/>
              <a:gd name="connsiteY2" fmla="*/ 45914 h 821690"/>
              <a:gd name="connsiteX3" fmla="*/ 301717 w 881209"/>
              <a:gd name="connsiteY3" fmla="*/ 18482 h 821690"/>
              <a:gd name="connsiteX4" fmla="*/ 9109 w 881209"/>
              <a:gd name="connsiteY4" fmla="*/ 210506 h 821690"/>
              <a:gd name="connsiteX0" fmla="*/ 461528 w 831803"/>
              <a:gd name="connsiteY0" fmla="*/ 826240 h 828410"/>
              <a:gd name="connsiteX1" fmla="*/ 827455 w 831803"/>
              <a:gd name="connsiteY1" fmla="*/ 471973 h 828410"/>
              <a:gd name="connsiteX2" fmla="*/ 640045 w 831803"/>
              <a:gd name="connsiteY2" fmla="*/ 52020 h 828410"/>
              <a:gd name="connsiteX3" fmla="*/ 301717 w 831803"/>
              <a:gd name="connsiteY3" fmla="*/ 24588 h 828410"/>
              <a:gd name="connsiteX4" fmla="*/ 9109 w 831803"/>
              <a:gd name="connsiteY4" fmla="*/ 216612 h 828410"/>
              <a:gd name="connsiteX0" fmla="*/ 461528 w 831803"/>
              <a:gd name="connsiteY0" fmla="*/ 826240 h 829313"/>
              <a:gd name="connsiteX1" fmla="*/ 827455 w 831803"/>
              <a:gd name="connsiteY1" fmla="*/ 471973 h 829313"/>
              <a:gd name="connsiteX2" fmla="*/ 640045 w 831803"/>
              <a:gd name="connsiteY2" fmla="*/ 52020 h 829313"/>
              <a:gd name="connsiteX3" fmla="*/ 301717 w 831803"/>
              <a:gd name="connsiteY3" fmla="*/ 24588 h 829313"/>
              <a:gd name="connsiteX4" fmla="*/ 9109 w 831803"/>
              <a:gd name="connsiteY4" fmla="*/ 216612 h 829313"/>
              <a:gd name="connsiteX0" fmla="*/ 528640 w 829399"/>
              <a:gd name="connsiteY0" fmla="*/ 834629 h 836746"/>
              <a:gd name="connsiteX1" fmla="*/ 827455 w 829399"/>
              <a:gd name="connsiteY1" fmla="*/ 471973 h 836746"/>
              <a:gd name="connsiteX2" fmla="*/ 640045 w 829399"/>
              <a:gd name="connsiteY2" fmla="*/ 52020 h 836746"/>
              <a:gd name="connsiteX3" fmla="*/ 301717 w 829399"/>
              <a:gd name="connsiteY3" fmla="*/ 24588 h 836746"/>
              <a:gd name="connsiteX4" fmla="*/ 9109 w 829399"/>
              <a:gd name="connsiteY4" fmla="*/ 216612 h 8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399" h="836746">
                <a:moveTo>
                  <a:pt x="528640" y="834629"/>
                </a:moveTo>
                <a:cubicBezTo>
                  <a:pt x="569026" y="862823"/>
                  <a:pt x="808888" y="602408"/>
                  <a:pt x="827455" y="471973"/>
                </a:cubicBezTo>
                <a:cubicBezTo>
                  <a:pt x="846023" y="341538"/>
                  <a:pt x="727668" y="126584"/>
                  <a:pt x="640045" y="52020"/>
                </a:cubicBezTo>
                <a:cubicBezTo>
                  <a:pt x="552422" y="-22544"/>
                  <a:pt x="406873" y="-2844"/>
                  <a:pt x="301717" y="24588"/>
                </a:cubicBezTo>
                <a:cubicBezTo>
                  <a:pt x="196561" y="52020"/>
                  <a:pt x="-50327" y="242520"/>
                  <a:pt x="9109" y="216612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927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6783" y="592975"/>
            <a:ext cx="4127422" cy="620684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4</a:t>
            </a:r>
            <a:r>
              <a:rPr lang="zh-TW" altLang="en-US" dirty="0"/>
              <a:t>路紅外線循跡模組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37" y="85898"/>
            <a:ext cx="4539999" cy="3881437"/>
          </a:xfr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26390" y="1862051"/>
            <a:ext cx="4422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紅外線循跡模組是利用發射端發出紅外光，若接收端收到反射回來的紅外光時做出回應。深色表面易吸收光輻射，反射率較差，白色表面反射率較高。</a:t>
            </a:r>
            <a:endParaRPr lang="en-US" altLang="zh-TW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紅外線循跡模組常用在機器人尋線</a:t>
            </a:r>
            <a:r>
              <a:rPr lang="en-US" altLang="zh-TW" dirty="0"/>
              <a:t>(</a:t>
            </a:r>
            <a:r>
              <a:rPr lang="zh-TW" altLang="en-US" dirty="0"/>
              <a:t>黑線和白線</a:t>
            </a:r>
            <a:r>
              <a:rPr lang="en-US" altLang="zh-TW" dirty="0"/>
              <a:t>)</a:t>
            </a:r>
            <a:r>
              <a:rPr lang="zh-TW" altLang="en-US" dirty="0"/>
              <a:t>移動。</a:t>
            </a:r>
            <a:endParaRPr lang="en-US" altLang="zh-TW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左側的紅外線循跡模組，當接收到反射回來的紅外光時</a:t>
            </a:r>
            <a:r>
              <a:rPr lang="en-US" altLang="zh-TW" dirty="0"/>
              <a:t>(</a:t>
            </a:r>
            <a:r>
              <a:rPr lang="zh-TW" altLang="en-US" dirty="0"/>
              <a:t>例如白色表面</a:t>
            </a:r>
            <a:r>
              <a:rPr lang="en-US" altLang="zh-TW" dirty="0"/>
              <a:t>)</a:t>
            </a:r>
            <a:r>
              <a:rPr lang="zh-TW" altLang="en-US" dirty="0"/>
              <a:t>，對應的指示燈亮，輸出數位訊號</a:t>
            </a:r>
            <a:r>
              <a:rPr lang="en-US" altLang="zh-TW" dirty="0"/>
              <a:t>0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沒有收到紅外光時</a:t>
            </a:r>
            <a:r>
              <a:rPr lang="en-US" altLang="zh-TW" dirty="0"/>
              <a:t>(</a:t>
            </a:r>
            <a:r>
              <a:rPr lang="zh-TW" altLang="en-US" dirty="0"/>
              <a:t>例如黑色或是距離太遠</a:t>
            </a:r>
            <a:r>
              <a:rPr lang="en-US" altLang="zh-TW" dirty="0"/>
              <a:t>)</a:t>
            </a:r>
            <a:r>
              <a:rPr lang="zh-TW" altLang="en-US" dirty="0"/>
              <a:t>，指示燈不亮，輸出數位訊號</a:t>
            </a:r>
            <a:r>
              <a:rPr lang="en-US" altLang="zh-TW" dirty="0"/>
              <a:t>1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005055" y="3923168"/>
            <a:ext cx="2356159" cy="2696896"/>
            <a:chOff x="4975668" y="1492719"/>
            <a:chExt cx="2356159" cy="269689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t="13166" r="12059" b="9140"/>
            <a:stretch/>
          </p:blipFill>
          <p:spPr>
            <a:xfrm>
              <a:off x="5345085" y="2211186"/>
              <a:ext cx="1986742" cy="1978429"/>
            </a:xfrm>
            <a:prstGeom prst="rect">
              <a:avLst/>
            </a:prstGeom>
          </p:spPr>
        </p:pic>
        <p:cxnSp>
          <p:nvCxnSpPr>
            <p:cNvPr id="8" name="直線單箭頭接點 7"/>
            <p:cNvCxnSpPr>
              <a:endCxn id="9" idx="2"/>
            </p:cNvCxnSpPr>
            <p:nvPr/>
          </p:nvCxnSpPr>
          <p:spPr>
            <a:xfrm flipH="1" flipV="1">
              <a:off x="5414250" y="1862051"/>
              <a:ext cx="246718" cy="548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4975668" y="149271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發射端</a:t>
              </a:r>
            </a:p>
          </p:txBody>
        </p:sp>
        <p:cxnSp>
          <p:nvCxnSpPr>
            <p:cNvPr id="10" name="直線單箭頭接點 9"/>
            <p:cNvCxnSpPr/>
            <p:nvPr/>
          </p:nvCxnSpPr>
          <p:spPr>
            <a:xfrm flipH="1" flipV="1">
              <a:off x="6152088" y="1853739"/>
              <a:ext cx="16625" cy="548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10"/>
            <p:cNvSpPr txBox="1"/>
            <p:nvPr/>
          </p:nvSpPr>
          <p:spPr>
            <a:xfrm>
              <a:off x="5852831" y="149271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接收端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402755" y="3967335"/>
            <a:ext cx="4623082" cy="2608563"/>
            <a:chOff x="2182044" y="2900450"/>
            <a:chExt cx="5715000" cy="3276600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044" y="2900450"/>
              <a:ext cx="5715000" cy="3276600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2705668" y="5859781"/>
              <a:ext cx="44791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/>
                <a:t>http://coopermaa2nd.blogspot.com/2011/03/1.html</a:t>
              </a:r>
              <a:endParaRPr lang="zh-TW" altLang="en-US" sz="1400" dirty="0"/>
            </a:p>
          </p:txBody>
        </p:sp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981" y="658770"/>
            <a:ext cx="1495425" cy="2647950"/>
          </a:xfrm>
          <a:prstGeom prst="rect">
            <a:avLst/>
          </a:prstGeom>
        </p:spPr>
      </p:pic>
      <p:sp>
        <p:nvSpPr>
          <p:cNvPr id="17" name="橢圓 16"/>
          <p:cNvSpPr/>
          <p:nvPr/>
        </p:nvSpPr>
        <p:spPr>
          <a:xfrm>
            <a:off x="6012376" y="1548644"/>
            <a:ext cx="1020722" cy="99027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4195159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3232</TotalTime>
  <Words>956</Words>
  <Application>Microsoft Office PowerPoint</Application>
  <PresentationFormat>寬螢幕</PresentationFormat>
  <Paragraphs>131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微軟正黑體</vt:lpstr>
      <vt:lpstr>標楷體</vt:lpstr>
      <vt:lpstr>Arial</vt:lpstr>
      <vt:lpstr>Trebuchet MS</vt:lpstr>
      <vt:lpstr>Wingdings 3</vt:lpstr>
      <vt:lpstr>多面向</vt:lpstr>
      <vt:lpstr>108新泰創資</vt:lpstr>
      <vt:lpstr>The arduino project</vt:lpstr>
      <vt:lpstr>RGB 3色共陰極LED</vt:lpstr>
      <vt:lpstr>RGB 3色共陰極LED</vt:lpstr>
      <vt:lpstr>有源蜂鳴器</vt:lpstr>
      <vt:lpstr>紅外線接收器1838B</vt:lpstr>
      <vt:lpstr>紅外線接收器1838B</vt:lpstr>
      <vt:lpstr>利用遙控器來控制三色LED燈</vt:lpstr>
      <vt:lpstr>4路紅外線循跡模組</vt:lpstr>
      <vt:lpstr>4路紅外線循跡模組</vt:lpstr>
      <vt:lpstr>溫濕度感測器 DHT11模組 </vt:lpstr>
      <vt:lpstr>溫濕度感測器 DHT11模組</vt:lpstr>
      <vt:lpstr>利用溫濕度感測器來控制三色LED</vt:lpstr>
      <vt:lpstr>LCD 16x2顯示器模組</vt:lpstr>
      <vt:lpstr>LCD模組無法顯示中文字</vt:lpstr>
      <vt:lpstr>DH11溫溼度感應器+LCD模組</vt:lpstr>
      <vt:lpstr>水位感測器</vt:lpstr>
      <vt:lpstr>雨滴感測器(下雨感測模組)</vt:lpstr>
      <vt:lpstr>土壤溼度感測器</vt:lpstr>
      <vt:lpstr>水位感測器、雨滴感測器、土壤溼度感測器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108新泰創資</dc:title>
  <dc:creator>Daygo</dc:creator>
  <cp:lastModifiedBy>5a88</cp:lastModifiedBy>
  <cp:revision>288</cp:revision>
  <dcterms:created xsi:type="dcterms:W3CDTF">2020-03-11T12:57:21Z</dcterms:created>
  <dcterms:modified xsi:type="dcterms:W3CDTF">2020-07-16T05:00:51Z</dcterms:modified>
</cp:coreProperties>
</file>