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9" r:id="rId4"/>
    <p:sldId id="271" r:id="rId5"/>
    <p:sldId id="280" r:id="rId6"/>
    <p:sldId id="272" r:id="rId7"/>
    <p:sldId id="281" r:id="rId8"/>
    <p:sldId id="273" r:id="rId9"/>
    <p:sldId id="261" r:id="rId10"/>
    <p:sldId id="274" r:id="rId11"/>
    <p:sldId id="275" r:id="rId12"/>
    <p:sldId id="276" r:id="rId13"/>
    <p:sldId id="264" r:id="rId14"/>
    <p:sldId id="277" r:id="rId15"/>
    <p:sldId id="278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創造力資優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2019-0701</a:t>
            </a:r>
          </a:p>
          <a:p>
            <a:r>
              <a:rPr lang="zh-TW" altLang="en-US" dirty="0"/>
              <a:t>趙和修</a:t>
            </a:r>
          </a:p>
        </p:txBody>
      </p:sp>
    </p:spTree>
    <p:extLst>
      <p:ext uri="{BB962C8B-B14F-4D97-AF65-F5344CB8AC3E}">
        <p14:creationId xmlns:p14="http://schemas.microsoft.com/office/powerpoint/2010/main" val="284013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AB9867-CDF5-4E79-AAB3-9C2D03CF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31442" cy="779929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次登入設定基本資料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F124284-3F6E-4331-9ABF-32B666C17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981" y="1452282"/>
            <a:ext cx="2681108" cy="527284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F3BEA93-9645-430F-A936-3D9B46E8E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765" y="1971115"/>
            <a:ext cx="3676650" cy="44386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770AE79-6A6A-42B7-A3BC-43F97543A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75" y="1568450"/>
            <a:ext cx="2838450" cy="44577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5E1155D7-A1A8-47DF-95FB-6B56F1702A96}"/>
              </a:ext>
            </a:extLst>
          </p:cNvPr>
          <p:cNvSpPr/>
          <p:nvPr/>
        </p:nvSpPr>
        <p:spPr>
          <a:xfrm>
            <a:off x="6538359" y="4833844"/>
            <a:ext cx="699247" cy="1450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93EC6A1-65B7-4C03-BD0C-ED6B13752738}"/>
              </a:ext>
            </a:extLst>
          </p:cNvPr>
          <p:cNvSpPr/>
          <p:nvPr/>
        </p:nvSpPr>
        <p:spPr>
          <a:xfrm>
            <a:off x="8982635" y="5647765"/>
            <a:ext cx="1183341" cy="636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91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706B20-15D1-4344-AD74-48840E51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43306" cy="3880773"/>
          </a:xfrm>
        </p:spPr>
        <p:txBody>
          <a:bodyPr/>
          <a:lstStyle/>
          <a:p>
            <a:r>
              <a:rPr lang="zh-TW" altLang="en-US" sz="2400" dirty="0"/>
              <a:t>教程位置：</a:t>
            </a:r>
            <a:br>
              <a:rPr lang="en-US" altLang="zh-TW" sz="2400" dirty="0"/>
            </a:br>
            <a:r>
              <a:rPr lang="zh-TW" altLang="en-US" sz="2400" dirty="0"/>
              <a:t>首頁</a:t>
            </a:r>
            <a:r>
              <a:rPr lang="en-US" altLang="zh-TW" sz="2400" dirty="0"/>
              <a:t>-&gt;</a:t>
            </a:r>
            <a:r>
              <a:rPr lang="zh-TW" altLang="en-US" sz="2400" dirty="0"/>
              <a:t>靈感</a:t>
            </a:r>
            <a:r>
              <a:rPr lang="en-US" altLang="zh-TW" sz="2400" dirty="0"/>
              <a:t>-&gt;</a:t>
            </a:r>
            <a:r>
              <a:rPr lang="zh-TW" altLang="en-US" sz="2400" dirty="0"/>
              <a:t>教程</a:t>
            </a:r>
            <a:br>
              <a:rPr lang="en-US" altLang="zh-TW" sz="2400" dirty="0"/>
            </a:br>
            <a:r>
              <a:rPr lang="zh-TW" altLang="en-US" sz="2400" dirty="0"/>
              <a:t>創造</a:t>
            </a:r>
            <a:r>
              <a:rPr lang="en-US" altLang="zh-TW" sz="2400" dirty="0"/>
              <a:t>-&gt;</a:t>
            </a:r>
            <a:r>
              <a:rPr lang="zh-TW" altLang="en-US" sz="2400" dirty="0"/>
              <a:t>教程</a:t>
            </a:r>
            <a:endParaRPr lang="en-US" altLang="zh-TW" sz="2400" dirty="0"/>
          </a:p>
          <a:p>
            <a:r>
              <a:rPr lang="zh-TW" altLang="en-US" sz="2400" dirty="0"/>
              <a:t>點選播放後可調整大小、音量即顯示語言</a:t>
            </a: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676EB41-0641-4A8C-B54F-1A30DDAD6528}"/>
              </a:ext>
            </a:extLst>
          </p:cNvPr>
          <p:cNvSpPr txBox="1">
            <a:spLocks/>
          </p:cNvSpPr>
          <p:nvPr/>
        </p:nvSpPr>
        <p:spPr>
          <a:xfrm>
            <a:off x="730866" y="685800"/>
            <a:ext cx="85966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Scratch</a:t>
            </a:r>
            <a:r>
              <a:rPr lang="zh-TW" altLang="en-US" dirty="0"/>
              <a:t>教程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E19DBB6-A566-418B-994B-7DE6D4CC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78" y="4758295"/>
            <a:ext cx="2247619" cy="195238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6ADDA91-EDCC-48F6-BF45-DF35DB8F1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5205914"/>
            <a:ext cx="2209524" cy="150476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EE05C6D-F7C8-4BA7-A32E-99173417F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7052"/>
            <a:ext cx="4857143" cy="311428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B28E1AC-40B2-4BED-82D0-FF8450BF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484" y="3548771"/>
            <a:ext cx="4800000" cy="3161905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2E14782-4034-4B8E-B45A-34CAA0102FAF}"/>
              </a:ext>
            </a:extLst>
          </p:cNvPr>
          <p:cNvCxnSpPr>
            <a:cxnSpLocks/>
          </p:cNvCxnSpPr>
          <p:nvPr/>
        </p:nvCxnSpPr>
        <p:spPr>
          <a:xfrm flipV="1">
            <a:off x="2514600" y="2270761"/>
            <a:ext cx="5501640" cy="1158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61FD429-2559-471C-BB1A-2065E61E326A}"/>
              </a:ext>
            </a:extLst>
          </p:cNvPr>
          <p:cNvSpPr/>
          <p:nvPr/>
        </p:nvSpPr>
        <p:spPr>
          <a:xfrm>
            <a:off x="9128760" y="6263640"/>
            <a:ext cx="1824383" cy="447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55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178F92-D89D-4E02-B941-4DB5B622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scratch</a:t>
            </a:r>
            <a:r>
              <a:rPr lang="zh-TW" altLang="en-US" dirty="0"/>
              <a:t>介紹</a:t>
            </a:r>
            <a:r>
              <a:rPr lang="en-US" altLang="zh-TW" dirty="0"/>
              <a:t>-</a:t>
            </a:r>
            <a:r>
              <a:rPr lang="zh-TW" altLang="en-US" dirty="0"/>
              <a:t>請參考書籍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6506FD-FC9B-40AB-B33E-6862EBF5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版面介紹：舞台、角色</a:t>
            </a:r>
            <a:br>
              <a:rPr lang="en-US" altLang="zh-TW" sz="2400" dirty="0"/>
            </a:br>
            <a:r>
              <a:rPr lang="en-US" altLang="zh-TW" sz="2400" dirty="0"/>
              <a:t>(</a:t>
            </a:r>
            <a:r>
              <a:rPr lang="zh-TW" altLang="en-US" sz="2400" dirty="0"/>
              <a:t>程式、背景與造型、音效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第</a:t>
            </a:r>
            <a:r>
              <a:rPr lang="en-US" altLang="zh-TW" sz="2400" dirty="0"/>
              <a:t>1</a:t>
            </a:r>
            <a:r>
              <a:rPr lang="zh-TW" altLang="en-US" sz="2400" dirty="0"/>
              <a:t>個小程式</a:t>
            </a:r>
            <a:br>
              <a:rPr lang="en-US" altLang="zh-TW" sz="2400" dirty="0"/>
            </a:br>
            <a:r>
              <a:rPr lang="zh-TW" altLang="en-US" sz="2400" dirty="0"/>
              <a:t>新增角色、編輯角色</a:t>
            </a:r>
            <a:endParaRPr lang="en-US" altLang="zh-TW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D4BB92-070C-4F05-85A2-A0D0AB5E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1930400"/>
            <a:ext cx="3019048" cy="4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3132666" cy="691978"/>
          </a:xfrm>
        </p:spPr>
        <p:txBody>
          <a:bodyPr/>
          <a:lstStyle/>
          <a:p>
            <a:r>
              <a:rPr lang="zh-TW" altLang="en-US" dirty="0"/>
              <a:t>存檔與分享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66335"/>
            <a:ext cx="10008595" cy="2551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線上編輯版：</a:t>
            </a:r>
            <a:endParaRPr lang="en-US" altLang="zh-TW" sz="2400" dirty="0"/>
          </a:p>
          <a:p>
            <a:r>
              <a:rPr lang="zh-TW" altLang="en-US" sz="2400" dirty="0"/>
              <a:t>專案名稱：</a:t>
            </a:r>
            <a:r>
              <a:rPr lang="en-US" altLang="zh-TW" sz="2400" dirty="0"/>
              <a:t>01XXX</a:t>
            </a:r>
            <a:r>
              <a:rPr lang="zh-TW" altLang="en-US" sz="2400" dirty="0"/>
              <a:t>，</a:t>
            </a:r>
            <a:r>
              <a:rPr lang="en-US" altLang="zh-TW" sz="2400" dirty="0"/>
              <a:t>01</a:t>
            </a:r>
            <a:r>
              <a:rPr lang="zh-TW" altLang="en-US" sz="2400" dirty="0"/>
              <a:t>是第幾個作業，</a:t>
            </a:r>
            <a:r>
              <a:rPr lang="en-US" altLang="zh-TW" sz="2400" dirty="0"/>
              <a:t>XXX</a:t>
            </a:r>
            <a:r>
              <a:rPr lang="zh-TW" altLang="en-US" sz="2400" dirty="0"/>
              <a:t>是姓名。</a:t>
            </a:r>
            <a:endParaRPr lang="en-US" altLang="zh-TW" sz="2400" dirty="0"/>
          </a:p>
          <a:p>
            <a:r>
              <a:rPr lang="zh-TW" altLang="en-US" sz="2400" dirty="0"/>
              <a:t>分享到官網</a:t>
            </a:r>
            <a:r>
              <a:rPr lang="en-US" altLang="zh-TW" sz="2400" dirty="0"/>
              <a:t>(</a:t>
            </a:r>
            <a:r>
              <a:rPr lang="zh-TW" altLang="en-US" sz="2400" dirty="0"/>
              <a:t>網路、雲端，學校或家裡皆可使用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r>
              <a:rPr lang="zh-TW" altLang="en-US" sz="2400" dirty="0"/>
              <a:t>分享：可讓別人觀看，所以交作業一定要先分享，分享前先儲存</a:t>
            </a:r>
            <a:br>
              <a:rPr lang="en-US" altLang="zh-TW" sz="2400" dirty="0"/>
            </a:br>
            <a:r>
              <a:rPr lang="zh-TW" altLang="en-US" sz="2400" dirty="0"/>
              <a:t>分享之後，再到</a:t>
            </a:r>
            <a:r>
              <a:rPr lang="en-US" altLang="zh-TW" sz="2400" dirty="0"/>
              <a:t>『</a:t>
            </a:r>
            <a:r>
              <a:rPr lang="zh-TW" altLang="en-US" sz="2400" dirty="0"/>
              <a:t>我的東西</a:t>
            </a:r>
            <a:r>
              <a:rPr lang="en-US" altLang="zh-TW" sz="2400" dirty="0"/>
              <a:t>』</a:t>
            </a:r>
            <a:r>
              <a:rPr lang="zh-TW" altLang="en-US" sz="2400" dirty="0"/>
              <a:t>，將程式</a:t>
            </a:r>
            <a:r>
              <a:rPr lang="en-US" altLang="zh-TW" sz="2400" dirty="0"/>
              <a:t>『</a:t>
            </a:r>
            <a:r>
              <a:rPr lang="zh-TW" altLang="en-US" sz="2400" dirty="0"/>
              <a:t>加入到</a:t>
            </a:r>
            <a:r>
              <a:rPr lang="en-US" altLang="zh-TW" sz="2400" dirty="0"/>
              <a:t>』</a:t>
            </a:r>
            <a:r>
              <a:rPr lang="zh-TW" altLang="en-US" sz="2400" dirty="0"/>
              <a:t>指定的創作坊。</a:t>
            </a:r>
            <a:br>
              <a:rPr lang="en-US" altLang="zh-TW" sz="2400" dirty="0"/>
            </a:br>
            <a:r>
              <a:rPr lang="zh-TW" altLang="en-US" sz="2400" dirty="0"/>
              <a:t>創作坊就是作業區。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21DD7D0-378D-4ADA-9111-A608B636C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" r="1"/>
          <a:stretch/>
        </p:blipFill>
        <p:spPr>
          <a:xfrm>
            <a:off x="215151" y="3971365"/>
            <a:ext cx="11745071" cy="2886635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82A109D6-A89C-4507-AD70-4B1EBD1221F4}"/>
              </a:ext>
            </a:extLst>
          </p:cNvPr>
          <p:cNvSpPr/>
          <p:nvPr/>
        </p:nvSpPr>
        <p:spPr>
          <a:xfrm>
            <a:off x="3810000" y="4688541"/>
            <a:ext cx="1488141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263CA3A-B99E-4C8A-A7BB-675D30B8E78F}"/>
              </a:ext>
            </a:extLst>
          </p:cNvPr>
          <p:cNvSpPr/>
          <p:nvPr/>
        </p:nvSpPr>
        <p:spPr>
          <a:xfrm>
            <a:off x="5782235" y="4688541"/>
            <a:ext cx="1048871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C1F905D4-CD6B-4A8A-9DE3-F2EF86D57231}"/>
              </a:ext>
            </a:extLst>
          </p:cNvPr>
          <p:cNvSpPr/>
          <p:nvPr/>
        </p:nvSpPr>
        <p:spPr>
          <a:xfrm>
            <a:off x="9502588" y="5620871"/>
            <a:ext cx="1488141" cy="421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D04AC4-4AB1-41F3-9936-235138CE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372" y="4833964"/>
            <a:ext cx="666667" cy="390476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20B01454-F37E-4B55-A37D-81D5F9BF4CD7}"/>
              </a:ext>
            </a:extLst>
          </p:cNvPr>
          <p:cNvSpPr/>
          <p:nvPr/>
        </p:nvSpPr>
        <p:spPr>
          <a:xfrm>
            <a:off x="9393372" y="4724402"/>
            <a:ext cx="666668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0285927-5192-4EB6-AB95-C68E954F49E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919882" y="3182471"/>
            <a:ext cx="806824" cy="1541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218C495D-2531-4293-8870-20D9A29D3DC0}"/>
              </a:ext>
            </a:extLst>
          </p:cNvPr>
          <p:cNvCxnSpPr>
            <a:cxnSpLocks/>
          </p:cNvCxnSpPr>
          <p:nvPr/>
        </p:nvCxnSpPr>
        <p:spPr>
          <a:xfrm>
            <a:off x="3219969" y="2312894"/>
            <a:ext cx="1262384" cy="2375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B60579B2-44CB-433D-97DD-ACE0F3DDAF2D}"/>
              </a:ext>
            </a:extLst>
          </p:cNvPr>
          <p:cNvSpPr txBox="1"/>
          <p:nvPr/>
        </p:nvSpPr>
        <p:spPr>
          <a:xfrm>
            <a:off x="10028226" y="4388953"/>
            <a:ext cx="226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儲存後會消失，</a:t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zh-TW" altLang="en-US" b="1" dirty="0">
                <a:solidFill>
                  <a:srgbClr val="FF0000"/>
                </a:solidFill>
              </a:rPr>
              <a:t>若有修改會再顯示。</a:t>
            </a:r>
          </a:p>
        </p:txBody>
      </p:sp>
    </p:spTree>
    <p:extLst>
      <p:ext uri="{BB962C8B-B14F-4D97-AF65-F5344CB8AC3E}">
        <p14:creationId xmlns:p14="http://schemas.microsoft.com/office/powerpoint/2010/main" val="411178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16E00-C3D5-44A5-8C5B-9E0D662C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609600"/>
            <a:ext cx="5012155" cy="1320800"/>
          </a:xfrm>
        </p:spPr>
        <p:txBody>
          <a:bodyPr/>
          <a:lstStyle/>
          <a:p>
            <a:r>
              <a:rPr lang="zh-TW" altLang="en-US" dirty="0"/>
              <a:t>交作業</a:t>
            </a:r>
            <a:r>
              <a:rPr lang="en-US" altLang="zh-TW" dirty="0"/>
              <a:t>-</a:t>
            </a:r>
            <a:br>
              <a:rPr lang="en-US" altLang="zh-TW" dirty="0"/>
            </a:br>
            <a:r>
              <a:rPr lang="zh-TW" altLang="en-US" dirty="0"/>
              <a:t>加入到</a:t>
            </a:r>
            <a:r>
              <a:rPr lang="zh-TW" altLang="en-US" dirty="0">
                <a:solidFill>
                  <a:srgbClr val="FF0000"/>
                </a:solidFill>
              </a:rPr>
              <a:t>創作坊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4C9CE6E-3CBC-4D9B-A403-F81427343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717" y="743603"/>
            <a:ext cx="6606892" cy="611439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5D230CD-BE64-4D2F-9E66-180D5E4A3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1" y="2699870"/>
            <a:ext cx="5012155" cy="392654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DD943C3-C8D7-4CDE-8697-A7FB0A8E9E6F}"/>
              </a:ext>
            </a:extLst>
          </p:cNvPr>
          <p:cNvSpPr txBox="1"/>
          <p:nvPr/>
        </p:nvSpPr>
        <p:spPr>
          <a:xfrm>
            <a:off x="3406588" y="3146074"/>
            <a:ext cx="103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有分享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6AF2F2-C7B8-4320-ACE0-8C51158E2781}"/>
              </a:ext>
            </a:extLst>
          </p:cNvPr>
          <p:cNvSpPr/>
          <p:nvPr/>
        </p:nvSpPr>
        <p:spPr>
          <a:xfrm>
            <a:off x="3724407" y="475493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沒有分享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448A1D1-1581-4FDA-B6D1-A12CFFB02C56}"/>
              </a:ext>
            </a:extLst>
          </p:cNvPr>
          <p:cNvSpPr/>
          <p:nvPr/>
        </p:nvSpPr>
        <p:spPr>
          <a:xfrm>
            <a:off x="1327465" y="5548264"/>
            <a:ext cx="319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若要刪除，必須「取消分享」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5DE931E-ECD0-4CFE-8252-1F5327DABEA0}"/>
              </a:ext>
            </a:extLst>
          </p:cNvPr>
          <p:cNvSpPr/>
          <p:nvPr/>
        </p:nvSpPr>
        <p:spPr>
          <a:xfrm>
            <a:off x="4383741" y="3985467"/>
            <a:ext cx="879522" cy="2279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2466C03-6DA5-48F9-90A5-BFCDD468CD87}"/>
              </a:ext>
            </a:extLst>
          </p:cNvPr>
          <p:cNvSpPr/>
          <p:nvPr/>
        </p:nvSpPr>
        <p:spPr>
          <a:xfrm>
            <a:off x="4278405" y="4526992"/>
            <a:ext cx="879522" cy="2279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5645C81-C16A-4DBE-A7FF-F1D4D5CAA2F9}"/>
              </a:ext>
            </a:extLst>
          </p:cNvPr>
          <p:cNvCxnSpPr>
            <a:cxnSpLocks/>
          </p:cNvCxnSpPr>
          <p:nvPr/>
        </p:nvCxnSpPr>
        <p:spPr>
          <a:xfrm flipH="1">
            <a:off x="3406588" y="3429000"/>
            <a:ext cx="317819" cy="255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C7CFF96-244F-4953-A3CB-39941BFE2AD7}"/>
              </a:ext>
            </a:extLst>
          </p:cNvPr>
          <p:cNvCxnSpPr>
            <a:cxnSpLocks/>
          </p:cNvCxnSpPr>
          <p:nvPr/>
        </p:nvCxnSpPr>
        <p:spPr>
          <a:xfrm flipH="1" flipV="1">
            <a:off x="3406589" y="4640830"/>
            <a:ext cx="317818" cy="255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3411E901-FF99-45B4-AAC0-84A72C2F5117}"/>
              </a:ext>
            </a:extLst>
          </p:cNvPr>
          <p:cNvSpPr/>
          <p:nvPr/>
        </p:nvSpPr>
        <p:spPr>
          <a:xfrm>
            <a:off x="9413629" y="17457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創作坊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2122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937427-DF93-49D0-984C-27BDB9AC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交作業</a:t>
            </a:r>
            <a:r>
              <a:rPr lang="en-US" altLang="zh-TW" dirty="0"/>
              <a:t>-</a:t>
            </a:r>
            <a:r>
              <a:rPr lang="zh-TW" altLang="en-US" dirty="0"/>
              <a:t>加入到創作坊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12B5A6E-FD82-4309-8374-B6B6066B5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37" y="2952376"/>
            <a:ext cx="6523809" cy="374285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58B6137-4222-48D5-BB5C-1121B5952A98}"/>
              </a:ext>
            </a:extLst>
          </p:cNvPr>
          <p:cNvSpPr txBox="1"/>
          <p:nvPr/>
        </p:nvSpPr>
        <p:spPr>
          <a:xfrm>
            <a:off x="677334" y="1577788"/>
            <a:ext cx="10501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作業交了之後，還是可以繼續修改</a:t>
            </a:r>
            <a:endParaRPr lang="en-US" altLang="zh-TW" sz="2400" dirty="0"/>
          </a:p>
          <a:p>
            <a:r>
              <a:rPr lang="zh-TW" altLang="en-US" sz="2400" dirty="0"/>
              <a:t>萬一作業交錯了，請到該</a:t>
            </a:r>
            <a:r>
              <a:rPr lang="en-US" altLang="zh-TW" sz="2400" dirty="0"/>
              <a:t>『</a:t>
            </a:r>
            <a:r>
              <a:rPr lang="zh-TW" altLang="en-US" sz="2400" dirty="0"/>
              <a:t>創作坊</a:t>
            </a:r>
            <a:r>
              <a:rPr lang="en-US" altLang="zh-TW" sz="2400" dirty="0"/>
              <a:t>』</a:t>
            </a:r>
            <a:r>
              <a:rPr lang="zh-TW" altLang="en-US" sz="2400" dirty="0"/>
              <a:t>，程式的右上角，按下「</a:t>
            </a:r>
            <a:r>
              <a:rPr lang="en-US" altLang="zh-TW" sz="2400" dirty="0"/>
              <a:t>X</a:t>
            </a:r>
            <a:r>
              <a:rPr lang="zh-TW" altLang="en-US" sz="2400" dirty="0"/>
              <a:t>」刪除。</a:t>
            </a:r>
            <a:endParaRPr lang="en-US" altLang="zh-TW" sz="2400" dirty="0"/>
          </a:p>
          <a:p>
            <a:r>
              <a:rPr lang="zh-TW" altLang="en-US" sz="2400" dirty="0"/>
              <a:t>刪除只是不交作業，檔案</a:t>
            </a:r>
            <a:r>
              <a:rPr lang="en-US" altLang="zh-TW" sz="2400" dirty="0"/>
              <a:t>(</a:t>
            </a:r>
            <a:r>
              <a:rPr lang="zh-TW" altLang="en-US" sz="2400" dirty="0"/>
              <a:t>專案</a:t>
            </a:r>
            <a:r>
              <a:rPr lang="en-US" altLang="zh-TW" sz="2400" dirty="0"/>
              <a:t>)</a:t>
            </a:r>
            <a:r>
              <a:rPr lang="zh-TW" altLang="en-US" sz="2400" dirty="0"/>
              <a:t>不會刪除。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AB179CD-0322-4DB5-93BC-E9C6EFB3D872}"/>
              </a:ext>
            </a:extLst>
          </p:cNvPr>
          <p:cNvCxnSpPr>
            <a:cxnSpLocks/>
          </p:cNvCxnSpPr>
          <p:nvPr/>
        </p:nvCxnSpPr>
        <p:spPr>
          <a:xfrm flipH="1">
            <a:off x="4975668" y="2408785"/>
            <a:ext cx="4114544" cy="2674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9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7C4307-1B56-4989-BEA8-69945967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個作業</a:t>
            </a:r>
            <a:r>
              <a:rPr lang="en-US" altLang="zh-TW" dirty="0"/>
              <a:t>-</a:t>
            </a:r>
            <a:r>
              <a:rPr lang="zh-TW" altLang="en-US" dirty="0"/>
              <a:t>警察抓小偷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066ABA-3A2A-4E8E-AD27-9DC74900E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角色：自訂</a:t>
            </a:r>
            <a:r>
              <a:rPr lang="en-US" altLang="zh-TW" sz="2400" dirty="0"/>
              <a:t>2</a:t>
            </a:r>
            <a:r>
              <a:rPr lang="zh-TW" altLang="en-US" sz="2400" dirty="0"/>
              <a:t>個角色</a:t>
            </a:r>
            <a:r>
              <a:rPr lang="en-US" altLang="zh-TW" sz="2400" dirty="0"/>
              <a:t>(</a:t>
            </a:r>
            <a:r>
              <a:rPr lang="zh-TW" altLang="en-US" sz="2400" dirty="0"/>
              <a:t>例如警察、小偷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背景：自訂</a:t>
            </a:r>
            <a:endParaRPr lang="en-US" altLang="zh-TW" sz="2400" dirty="0"/>
          </a:p>
          <a:p>
            <a:r>
              <a:rPr lang="zh-TW" altLang="en-US" sz="2400" dirty="0"/>
              <a:t>規則：</a:t>
            </a:r>
            <a:br>
              <a:rPr lang="en-US" altLang="zh-TW" sz="2400" dirty="0"/>
            </a:br>
            <a:r>
              <a:rPr lang="zh-TW" altLang="en-US" sz="2400" dirty="0"/>
              <a:t>角色</a:t>
            </a:r>
            <a:r>
              <a:rPr lang="en-US" altLang="zh-TW" sz="2400" dirty="0"/>
              <a:t>1(</a:t>
            </a:r>
            <a:r>
              <a:rPr lang="zh-TW" altLang="en-US" sz="2400" dirty="0"/>
              <a:t>小偷</a:t>
            </a:r>
            <a:r>
              <a:rPr lang="en-US" altLang="zh-TW" sz="2400" dirty="0"/>
              <a:t>)</a:t>
            </a:r>
            <a:r>
              <a:rPr lang="zh-TW" altLang="en-US" sz="2400" dirty="0"/>
              <a:t>：不斷的定位到滑鼠游標</a:t>
            </a:r>
            <a:r>
              <a:rPr lang="en-US" altLang="zh-TW" sz="2400" dirty="0"/>
              <a:t>(</a:t>
            </a:r>
            <a:r>
              <a:rPr lang="zh-TW" altLang="en-US" sz="2400" dirty="0"/>
              <a:t>鼠標</a:t>
            </a:r>
            <a:r>
              <a:rPr lang="en-US" altLang="zh-TW" sz="2400" dirty="0"/>
              <a:t>)</a:t>
            </a:r>
            <a:r>
              <a:rPr lang="zh-TW" altLang="en-US" sz="2400" dirty="0"/>
              <a:t>。</a:t>
            </a:r>
            <a:br>
              <a:rPr lang="en-US" altLang="zh-TW" sz="2400" dirty="0"/>
            </a:br>
            <a:r>
              <a:rPr lang="zh-TW" altLang="en-US" sz="2400" dirty="0"/>
              <a:t>角色</a:t>
            </a:r>
            <a:r>
              <a:rPr lang="en-US" altLang="zh-TW" sz="2400" dirty="0"/>
              <a:t>2(</a:t>
            </a:r>
            <a:r>
              <a:rPr lang="zh-TW" altLang="en-US" sz="2400" dirty="0"/>
              <a:t>警察</a:t>
            </a:r>
            <a:r>
              <a:rPr lang="en-US" altLang="zh-TW" sz="2400" dirty="0"/>
              <a:t>)</a:t>
            </a:r>
            <a:r>
              <a:rPr lang="zh-TW" altLang="en-US" sz="2400" dirty="0"/>
              <a:t>：不斷的面朝角色</a:t>
            </a:r>
            <a:r>
              <a:rPr lang="en-US" altLang="zh-TW" sz="2400" dirty="0"/>
              <a:t>1</a:t>
            </a:r>
            <a:r>
              <a:rPr lang="zh-TW" altLang="en-US" sz="2400" dirty="0"/>
              <a:t>，移動</a:t>
            </a:r>
            <a:r>
              <a:rPr lang="en-US" altLang="zh-TW" sz="2400" dirty="0"/>
              <a:t>1</a:t>
            </a:r>
            <a:r>
              <a:rPr lang="zh-TW" altLang="en-US" sz="2400" dirty="0"/>
              <a:t>點。</a:t>
            </a:r>
            <a:endParaRPr lang="en-US" altLang="zh-TW" sz="2400" dirty="0"/>
          </a:p>
          <a:p>
            <a:r>
              <a:rPr lang="zh-TW" altLang="en-US" sz="2400" dirty="0"/>
              <a:t>作業請交到：</a:t>
            </a:r>
            <a:r>
              <a:rPr lang="en-US" altLang="zh-TW" sz="2400" dirty="0"/>
              <a:t>01</a:t>
            </a:r>
            <a:r>
              <a:rPr lang="zh-TW" altLang="en-US" sz="2400"/>
              <a:t>警察捉小偷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295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405"/>
          </a:xfrm>
        </p:spPr>
        <p:txBody>
          <a:bodyPr/>
          <a:lstStyle/>
          <a:p>
            <a:r>
              <a:rPr lang="zh-TW" altLang="en-US" dirty="0"/>
              <a:t>上課之前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65189"/>
            <a:ext cx="7793566" cy="447617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上課時間</a:t>
            </a:r>
            <a:r>
              <a:rPr lang="en-US" altLang="zh-TW" sz="2000" dirty="0"/>
              <a:t>09:00-12:00</a:t>
            </a:r>
            <a:r>
              <a:rPr lang="zh-TW" altLang="en-US" sz="2000" dirty="0"/>
              <a:t>，每</a:t>
            </a:r>
            <a:r>
              <a:rPr lang="en-US" altLang="zh-TW" sz="2000" dirty="0"/>
              <a:t>40</a:t>
            </a:r>
            <a:r>
              <a:rPr lang="zh-TW" altLang="en-US" sz="2000" dirty="0"/>
              <a:t>分鐘休息</a:t>
            </a:r>
            <a:r>
              <a:rPr lang="en-US" altLang="zh-TW" sz="2000" dirty="0"/>
              <a:t>20</a:t>
            </a:r>
            <a:r>
              <a:rPr lang="zh-TW" altLang="en-US" sz="2000" dirty="0"/>
              <a:t>分鐘。</a:t>
            </a:r>
            <a:br>
              <a:rPr lang="en-US" altLang="zh-TW" sz="2000" dirty="0"/>
            </a:br>
            <a:r>
              <a:rPr lang="en-US" altLang="zh-TW" sz="2000" dirty="0"/>
              <a:t>09:00-09:40</a:t>
            </a:r>
            <a:br>
              <a:rPr lang="en-US" altLang="zh-TW" sz="2000" dirty="0"/>
            </a:br>
            <a:r>
              <a:rPr lang="en-US" altLang="zh-TW" sz="2000" dirty="0"/>
              <a:t>10:00-10:40</a:t>
            </a:r>
            <a:br>
              <a:rPr lang="en-US" altLang="zh-TW" sz="2000" dirty="0"/>
            </a:br>
            <a:r>
              <a:rPr lang="en-US" altLang="zh-TW" sz="2000" dirty="0"/>
              <a:t>11:00-11:40</a:t>
            </a:r>
          </a:p>
          <a:p>
            <a:r>
              <a:rPr lang="zh-TW" altLang="en-US" sz="2000" dirty="0"/>
              <a:t>程式有問題，請先問同組的同學，無法解決再問老師。</a:t>
            </a:r>
          </a:p>
          <a:p>
            <a:r>
              <a:rPr lang="zh-TW" altLang="en-US" sz="2000" dirty="0"/>
              <a:t>電腦有問題請先舉手，</a:t>
            </a:r>
            <a:r>
              <a:rPr lang="zh-TW" altLang="en-US" sz="2000" dirty="0">
                <a:solidFill>
                  <a:srgbClr val="FF0000"/>
                </a:solidFill>
              </a:rPr>
              <a:t>等</a:t>
            </a:r>
            <a:r>
              <a:rPr lang="zh-TW" altLang="en-US" sz="2000" dirty="0"/>
              <a:t>老師叫你再說話。</a:t>
            </a:r>
            <a:br>
              <a:rPr lang="en-US" altLang="zh-TW" sz="2000" dirty="0"/>
            </a:br>
            <a:r>
              <a:rPr lang="en-US" altLang="zh-TW" sz="2000" dirty="0"/>
              <a:t>(</a:t>
            </a:r>
            <a:r>
              <a:rPr lang="zh-TW" altLang="en-US" sz="2000" dirty="0"/>
              <a:t>若是身體不舒服或想上廁所，可直接跟老師說，不用等</a:t>
            </a:r>
            <a:r>
              <a:rPr lang="en-US" altLang="zh-TW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346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682BE3-DB19-4E7F-A835-09E4046A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247"/>
          </a:xfrm>
        </p:spPr>
        <p:txBody>
          <a:bodyPr/>
          <a:lstStyle/>
          <a:p>
            <a:r>
              <a:rPr lang="en-US" altLang="zh-TW" dirty="0"/>
              <a:t>Code.org</a:t>
            </a:r>
            <a:r>
              <a:rPr lang="zh-TW" altLang="en-US" dirty="0"/>
              <a:t>登入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10B035A-B166-480A-97A6-71EA20B17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50"/>
          <a:stretch/>
        </p:blipFill>
        <p:spPr>
          <a:xfrm>
            <a:off x="677690" y="1477278"/>
            <a:ext cx="8596312" cy="205481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EF5F100-B366-4D81-AD9B-5C1C0A6CE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380"/>
          <a:stretch/>
        </p:blipFill>
        <p:spPr>
          <a:xfrm>
            <a:off x="653285" y="3700525"/>
            <a:ext cx="8644766" cy="3060599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6D70D31E-391D-42EB-9A68-90A9F3652D2E}"/>
              </a:ext>
            </a:extLst>
          </p:cNvPr>
          <p:cNvSpPr/>
          <p:nvPr/>
        </p:nvSpPr>
        <p:spPr>
          <a:xfrm>
            <a:off x="7709648" y="1882588"/>
            <a:ext cx="959224" cy="690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D061AD2-35FB-4CD9-B0B6-5D6A579E907E}"/>
              </a:ext>
            </a:extLst>
          </p:cNvPr>
          <p:cNvSpPr txBox="1"/>
          <p:nvPr/>
        </p:nvSpPr>
        <p:spPr>
          <a:xfrm>
            <a:off x="5943602" y="5462107"/>
            <a:ext cx="272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JSYDLP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A1690D-F425-45FC-AC68-1F3F930DA836}"/>
              </a:ext>
            </a:extLst>
          </p:cNvPr>
          <p:cNvSpPr txBox="1"/>
          <p:nvPr/>
        </p:nvSpPr>
        <p:spPr>
          <a:xfrm>
            <a:off x="3801037" y="734173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或是直接輸入</a:t>
            </a:r>
            <a:r>
              <a:rPr lang="en-US" altLang="zh-TW" sz="2000" dirty="0">
                <a:solidFill>
                  <a:srgbClr val="FF0000"/>
                </a:solidFill>
              </a:rPr>
              <a:t>https://studio.code.org/sections/JSYDLP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16CBFA6-6C10-465F-B4CB-F4173595E6A2}"/>
              </a:ext>
            </a:extLst>
          </p:cNvPr>
          <p:cNvSpPr/>
          <p:nvPr/>
        </p:nvSpPr>
        <p:spPr>
          <a:xfrm>
            <a:off x="5576047" y="5230824"/>
            <a:ext cx="1963271" cy="867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95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FC4462-544E-43ED-A8D0-113CE0A6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03" y="471349"/>
            <a:ext cx="3712973" cy="1115485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Code.org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在家自學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0238346-3F04-49A8-82A5-9023ACE42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1434" y="809856"/>
            <a:ext cx="7244588" cy="587438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1039525-074C-4002-B439-45FF0B5E49D6}"/>
              </a:ext>
            </a:extLst>
          </p:cNvPr>
          <p:cNvSpPr txBox="1"/>
          <p:nvPr/>
        </p:nvSpPr>
        <p:spPr>
          <a:xfrm>
            <a:off x="661803" y="1697446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Code.org</a:t>
            </a:r>
            <a:r>
              <a:rPr lang="zh-TW" altLang="en-US" sz="2400" dirty="0"/>
              <a:t>登入班級後</a:t>
            </a:r>
            <a:br>
              <a:rPr lang="en-US" altLang="zh-TW" sz="2400" dirty="0"/>
            </a:br>
            <a:r>
              <a:rPr lang="en-US" altLang="zh-TW" sz="2400" dirty="0"/>
              <a:t>1.</a:t>
            </a:r>
            <a:r>
              <a:rPr lang="zh-TW" altLang="en-US" sz="2400" dirty="0"/>
              <a:t>點選名字</a:t>
            </a:r>
            <a:br>
              <a:rPr lang="en-US" altLang="zh-TW" sz="2400" dirty="0"/>
            </a:br>
            <a:r>
              <a:rPr lang="en-US" altLang="zh-TW" sz="2400" dirty="0"/>
              <a:t>2.</a:t>
            </a:r>
            <a:r>
              <a:rPr lang="zh-TW" altLang="en-US" sz="2400" dirty="0"/>
              <a:t>點選通關圖片</a:t>
            </a:r>
            <a:br>
              <a:rPr lang="en-US" altLang="zh-TW" sz="2400" dirty="0"/>
            </a:br>
            <a:r>
              <a:rPr lang="en-US" altLang="zh-TW" sz="2400" dirty="0"/>
              <a:t>3.</a:t>
            </a:r>
            <a:r>
              <a:rPr lang="zh-TW" altLang="en-US" sz="2400" dirty="0"/>
              <a:t>點選登入</a:t>
            </a:r>
            <a:r>
              <a:rPr lang="en-US" altLang="zh-TW" sz="2400" dirty="0"/>
              <a:t>(</a:t>
            </a:r>
            <a:r>
              <a:rPr lang="zh-TW" altLang="en-US" sz="2400" dirty="0"/>
              <a:t>黃底白字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語言變更在網頁的最下方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C5F8A7-E275-4BD6-AEC1-3F7CCF8B133B}"/>
              </a:ext>
            </a:extLst>
          </p:cNvPr>
          <p:cNvSpPr txBox="1"/>
          <p:nvPr/>
        </p:nvSpPr>
        <p:spPr>
          <a:xfrm>
            <a:off x="6503972" y="3421196"/>
            <a:ext cx="74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00B050"/>
                </a:solidFill>
              </a:rPr>
              <a:t>O</a:t>
            </a:r>
            <a:endParaRPr lang="zh-TW" altLang="en-US" sz="4800" dirty="0">
              <a:solidFill>
                <a:srgbClr val="00B05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0FC4673-3CC5-4D9D-B908-BBFA20F10A18}"/>
              </a:ext>
            </a:extLst>
          </p:cNvPr>
          <p:cNvSpPr txBox="1"/>
          <p:nvPr/>
        </p:nvSpPr>
        <p:spPr>
          <a:xfrm>
            <a:off x="11257620" y="2076330"/>
            <a:ext cx="74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X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C7BBA935-639E-4FB9-A9F8-F4EC36AE5013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585012" y="3723385"/>
            <a:ext cx="918960" cy="1133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6397034-B4C8-4BB4-897A-2FDF55AD5B66}"/>
              </a:ext>
            </a:extLst>
          </p:cNvPr>
          <p:cNvCxnSpPr/>
          <p:nvPr/>
        </p:nvCxnSpPr>
        <p:spPr>
          <a:xfrm flipH="1" flipV="1">
            <a:off x="11394142" y="1954822"/>
            <a:ext cx="127084" cy="2799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>
            <a:extLst>
              <a:ext uri="{FF2B5EF4-FFF2-40B4-BE49-F238E27FC236}">
                <a16:creationId xmlns:a16="http://schemas.microsoft.com/office/drawing/2014/main" id="{7FD66AA5-CB1E-4995-B531-D0E59174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92" y="4659854"/>
            <a:ext cx="2667000" cy="990600"/>
          </a:xfrm>
          <a:prstGeom prst="rect">
            <a:avLst/>
          </a:prstGeom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52147F3-3A8E-45DB-8D4E-7434199120DA}"/>
              </a:ext>
            </a:extLst>
          </p:cNvPr>
          <p:cNvCxnSpPr>
            <a:cxnSpLocks/>
          </p:cNvCxnSpPr>
          <p:nvPr/>
        </p:nvCxnSpPr>
        <p:spPr>
          <a:xfrm>
            <a:off x="1371600" y="3636438"/>
            <a:ext cx="267496" cy="13153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D6E3B7D1-EAF1-452A-92AE-071256B19D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24"/>
          <a:stretch/>
        </p:blipFill>
        <p:spPr>
          <a:xfrm>
            <a:off x="3321634" y="3747049"/>
            <a:ext cx="1168621" cy="30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879D89-6A22-4D9C-840E-68830C96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418666" cy="744071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次登入請點選年齡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C180A8-6189-4E23-990B-831E17C7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51904"/>
            <a:ext cx="4969132" cy="23541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A6099CB-433D-4841-A721-2DC6AF5B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67448"/>
            <a:ext cx="2504762" cy="3980952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1E701C2E-0FBE-488E-A226-1EEFCED8525C}"/>
              </a:ext>
            </a:extLst>
          </p:cNvPr>
          <p:cNvSpPr/>
          <p:nvPr/>
        </p:nvSpPr>
        <p:spPr>
          <a:xfrm>
            <a:off x="2519082" y="3429000"/>
            <a:ext cx="510989" cy="542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31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B5D4E8-8853-4BB4-A1FE-F0B1438E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551766" cy="687112"/>
          </a:xfrm>
        </p:spPr>
        <p:txBody>
          <a:bodyPr>
            <a:normAutofit/>
          </a:bodyPr>
          <a:lstStyle/>
          <a:p>
            <a:r>
              <a:rPr lang="en-US" altLang="zh-TW" dirty="0"/>
              <a:t>Code.org</a:t>
            </a:r>
            <a:r>
              <a:rPr lang="zh-TW" altLang="en-US" dirty="0"/>
              <a:t>課程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B99BAFD-9E54-4AB2-A216-8FA0DA13F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91" y="1539241"/>
            <a:ext cx="5484510" cy="336042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0E1F80A-9094-4430-98CA-2F698CC0E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96" y="4899660"/>
            <a:ext cx="5291692" cy="167639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92428C6-AE0D-43B0-8A54-AC8F30C985C3}"/>
              </a:ext>
            </a:extLst>
          </p:cNvPr>
          <p:cNvSpPr txBox="1"/>
          <p:nvPr/>
        </p:nvSpPr>
        <p:spPr>
          <a:xfrm>
            <a:off x="6819900" y="5652729"/>
            <a:ext cx="379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如果已經有</a:t>
            </a:r>
            <a:r>
              <a:rPr lang="en-US" altLang="zh-TW" dirty="0"/>
              <a:t>code.org</a:t>
            </a:r>
            <a:r>
              <a:rPr lang="zh-TW" altLang="en-US" dirty="0"/>
              <a:t>帳號，</a:t>
            </a:r>
            <a:br>
              <a:rPr lang="en-US" altLang="zh-TW" dirty="0"/>
            </a:br>
            <a:r>
              <a:rPr lang="zh-TW" altLang="en-US" dirty="0"/>
              <a:t>可以用原帳號登入來，在此輸入</a:t>
            </a:r>
            <a:r>
              <a:rPr lang="en-US" altLang="zh-TW" dirty="0"/>
              <a:t>JSYDLP</a:t>
            </a:r>
            <a:r>
              <a:rPr lang="zh-TW" altLang="en-US" dirty="0"/>
              <a:t>加入學習小組。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0AECAB9C-A1D6-48A3-88E9-49B8047EF8D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273040" y="6114394"/>
            <a:ext cx="1546860" cy="1797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8451958D-82AB-4783-9265-F0FD70B0F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809" y="1657851"/>
            <a:ext cx="4497748" cy="3752349"/>
          </a:xfrm>
          <a:prstGeom prst="rect">
            <a:avLst/>
          </a:prstGeom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3979E8D7-36FA-4E37-AEDD-2919DD4EA958}"/>
              </a:ext>
            </a:extLst>
          </p:cNvPr>
          <p:cNvSpPr/>
          <p:nvPr/>
        </p:nvSpPr>
        <p:spPr>
          <a:xfrm>
            <a:off x="5156200" y="3136900"/>
            <a:ext cx="93980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B939C034-B003-45BA-9F83-EB0D8145C6B0}"/>
              </a:ext>
            </a:extLst>
          </p:cNvPr>
          <p:cNvCxnSpPr>
            <a:cxnSpLocks/>
          </p:cNvCxnSpPr>
          <p:nvPr/>
        </p:nvCxnSpPr>
        <p:spPr>
          <a:xfrm flipV="1">
            <a:off x="6118313" y="3225800"/>
            <a:ext cx="1504183" cy="203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18BEAD82-9B83-4E26-844F-5F90D45A1985}"/>
              </a:ext>
            </a:extLst>
          </p:cNvPr>
          <p:cNvSpPr/>
          <p:nvPr/>
        </p:nvSpPr>
        <p:spPr>
          <a:xfrm>
            <a:off x="7622496" y="1955800"/>
            <a:ext cx="2220004" cy="147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2AA72F2-0788-4EB3-913C-7623A53A7986}"/>
              </a:ext>
            </a:extLst>
          </p:cNvPr>
          <p:cNvSpPr txBox="1"/>
          <p:nvPr/>
        </p:nvSpPr>
        <p:spPr>
          <a:xfrm>
            <a:off x="7621715" y="1292616"/>
            <a:ext cx="42756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如果有空可以試試能否完成這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個課程</a:t>
            </a:r>
          </a:p>
        </p:txBody>
      </p:sp>
    </p:spTree>
    <p:extLst>
      <p:ext uri="{BB962C8B-B14F-4D97-AF65-F5344CB8AC3E}">
        <p14:creationId xmlns:p14="http://schemas.microsoft.com/office/powerpoint/2010/main" val="279056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AA39A-3243-4C2F-9241-3AFCAB23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49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Code.org</a:t>
            </a:r>
            <a:r>
              <a:rPr lang="zh-TW" altLang="en-US" dirty="0"/>
              <a:t>課程</a:t>
            </a:r>
            <a:r>
              <a:rPr lang="en-US" altLang="zh-TW" dirty="0"/>
              <a:t>1</a:t>
            </a:r>
            <a:r>
              <a:rPr lang="zh-TW" altLang="en-US" dirty="0"/>
              <a:t>內容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DE961D4-CFCA-43D9-98CB-987DD90C2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707" y="1241241"/>
            <a:ext cx="8596668" cy="5616759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0D406338-C74D-46DC-8595-F4D86768B7C3}"/>
              </a:ext>
            </a:extLst>
          </p:cNvPr>
          <p:cNvSpPr/>
          <p:nvPr/>
        </p:nvSpPr>
        <p:spPr>
          <a:xfrm>
            <a:off x="4505768" y="4589929"/>
            <a:ext cx="1491620" cy="516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03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4B363-5699-4F40-8F49-5DAA4817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66" y="685800"/>
            <a:ext cx="8596668" cy="762000"/>
          </a:xfrm>
        </p:spPr>
        <p:txBody>
          <a:bodyPr/>
          <a:lstStyle/>
          <a:p>
            <a:r>
              <a:rPr lang="en-US" altLang="zh-TW" dirty="0"/>
              <a:t>scratch</a:t>
            </a:r>
            <a:r>
              <a:rPr lang="zh-TW" altLang="en-US" dirty="0"/>
              <a:t>介紹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BECFE67-23C7-408D-8BF0-93A36791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70" y="1829248"/>
            <a:ext cx="8596668" cy="470871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網站登入</a:t>
            </a:r>
            <a:r>
              <a:rPr lang="en-US" altLang="zh-TW" sz="2400" dirty="0">
                <a:hlinkClick r:id="rId2"/>
              </a:rPr>
              <a:t>https://scratch.mit.edu/</a:t>
            </a:r>
            <a:endParaRPr lang="en-US" altLang="zh-TW" sz="2400" dirty="0"/>
          </a:p>
          <a:p>
            <a:r>
              <a:rPr lang="zh-TW" altLang="en-US" sz="2400" dirty="0"/>
              <a:t>版面介紹</a:t>
            </a:r>
            <a:br>
              <a:rPr lang="en-US" altLang="zh-TW" sz="2400" dirty="0"/>
            </a:br>
            <a:r>
              <a:rPr lang="zh-TW" altLang="en-US" sz="2400" dirty="0"/>
              <a:t>創造、探索、靈感、關於、搜尋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FCFAC2D-D184-4096-80AF-01E937FDBF0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4"/>
          <a:stretch/>
        </p:blipFill>
        <p:spPr bwMode="auto">
          <a:xfrm>
            <a:off x="5518977" y="2875420"/>
            <a:ext cx="6673023" cy="3924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28312345-7388-41D8-98BE-5FD9B4938939}"/>
              </a:ext>
            </a:extLst>
          </p:cNvPr>
          <p:cNvSpPr/>
          <p:nvPr/>
        </p:nvSpPr>
        <p:spPr>
          <a:xfrm>
            <a:off x="6167718" y="3738282"/>
            <a:ext cx="4903694" cy="3585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35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674595" cy="815788"/>
          </a:xfrm>
        </p:spPr>
        <p:txBody>
          <a:bodyPr/>
          <a:lstStyle/>
          <a:p>
            <a:r>
              <a:rPr lang="en-US" altLang="zh-TW" dirty="0"/>
              <a:t>scratch</a:t>
            </a:r>
            <a:r>
              <a:rPr lang="zh-TW" altLang="en-US" dirty="0"/>
              <a:t>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802000"/>
            <a:ext cx="5078007" cy="914305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網站</a:t>
            </a:r>
            <a:r>
              <a:rPr lang="en-US" altLang="zh-TW" sz="2400" dirty="0"/>
              <a:t>(</a:t>
            </a:r>
            <a:r>
              <a:rPr lang="en-US" altLang="zh-TW" sz="2400" dirty="0">
                <a:hlinkClick r:id="rId2"/>
              </a:rPr>
              <a:t>https://scratch.mit.edu/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登入帳號、密碼</a:t>
            </a:r>
            <a:endParaRPr lang="en-US" altLang="zh-TW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8459986-1BAC-4A8B-9981-68781A836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31" y="3177988"/>
            <a:ext cx="7221861" cy="319591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C301658-16AA-45C0-86B0-2FA66BA30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743" y="1902199"/>
            <a:ext cx="3140758" cy="4256554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5DCCFD8-85A7-4E11-8AF9-065304880BCA}"/>
              </a:ext>
            </a:extLst>
          </p:cNvPr>
          <p:cNvSpPr/>
          <p:nvPr/>
        </p:nvSpPr>
        <p:spPr>
          <a:xfrm>
            <a:off x="7068491" y="3792071"/>
            <a:ext cx="524615" cy="367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04E0D57-CFAD-418C-9167-8E3DAC32959C}"/>
              </a:ext>
            </a:extLst>
          </p:cNvPr>
          <p:cNvSpPr/>
          <p:nvPr/>
        </p:nvSpPr>
        <p:spPr>
          <a:xfrm>
            <a:off x="9923222" y="5181599"/>
            <a:ext cx="939800" cy="5520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6A98F1E-EED0-44D5-B98F-BF1D3B603F10}"/>
              </a:ext>
            </a:extLst>
          </p:cNvPr>
          <p:cNvSpPr/>
          <p:nvPr/>
        </p:nvSpPr>
        <p:spPr>
          <a:xfrm>
            <a:off x="8671336" y="1124990"/>
            <a:ext cx="3443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TW" sz="2400" b="1" dirty="0">
                <a:solidFill>
                  <a:srgbClr val="FF0000"/>
                </a:solidFill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</a:rPr>
              <a:t>次登入，確定帳號後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點選</a:t>
            </a:r>
            <a:r>
              <a:rPr lang="en-US" altLang="zh-TW" sz="2400" b="1" dirty="0">
                <a:solidFill>
                  <a:srgbClr val="FF0000"/>
                </a:solidFill>
              </a:rPr>
              <a:t>”</a:t>
            </a:r>
            <a:r>
              <a:rPr lang="zh-TW" altLang="en-US" sz="2400" b="1" dirty="0">
                <a:solidFill>
                  <a:srgbClr val="FF0000"/>
                </a:solidFill>
              </a:rPr>
              <a:t>入門</a:t>
            </a:r>
            <a:r>
              <a:rPr lang="en-US" altLang="zh-TW" sz="2400" b="1" dirty="0">
                <a:solidFill>
                  <a:srgbClr val="FF0000"/>
                </a:solidFill>
              </a:rPr>
              <a:t>”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9417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943</TotalTime>
  <Words>288</Words>
  <Application>Microsoft Office PowerPoint</Application>
  <PresentationFormat>寬螢幕</PresentationFormat>
  <Paragraphs>54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多面向</vt:lpstr>
      <vt:lpstr>108創造力資優</vt:lpstr>
      <vt:lpstr>上課之前</vt:lpstr>
      <vt:lpstr>Code.org登入</vt:lpstr>
      <vt:lpstr>Code.org (在家自學)</vt:lpstr>
      <vt:lpstr>第1次登入請點選年齡</vt:lpstr>
      <vt:lpstr>Code.org課程</vt:lpstr>
      <vt:lpstr>Code.org課程1內容</vt:lpstr>
      <vt:lpstr>scratch介紹</vt:lpstr>
      <vt:lpstr>scratch簡介</vt:lpstr>
      <vt:lpstr>第1次登入設定基本資料</vt:lpstr>
      <vt:lpstr>PowerPoint 簡報</vt:lpstr>
      <vt:lpstr>scratch介紹-請參考書籍</vt:lpstr>
      <vt:lpstr>存檔與分享</vt:lpstr>
      <vt:lpstr>交作業- 加入到創作坊</vt:lpstr>
      <vt:lpstr>交作業-加入到創作坊</vt:lpstr>
      <vt:lpstr>第1個作業-警察抓小偷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科丁計畫</dc:title>
  <dc:creator>htaes2016</dc:creator>
  <cp:lastModifiedBy>和修 趙</cp:lastModifiedBy>
  <cp:revision>127</cp:revision>
  <dcterms:created xsi:type="dcterms:W3CDTF">2018-04-08T15:47:15Z</dcterms:created>
  <dcterms:modified xsi:type="dcterms:W3CDTF">2019-07-01T13:58:19Z</dcterms:modified>
</cp:coreProperties>
</file>