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0" r:id="rId3"/>
    <p:sldId id="279" r:id="rId4"/>
    <p:sldId id="263" r:id="rId5"/>
    <p:sldId id="285" r:id="rId6"/>
    <p:sldId id="281" r:id="rId7"/>
    <p:sldId id="284" r:id="rId8"/>
    <p:sldId id="282" r:id="rId9"/>
    <p:sldId id="28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59785135-9462-46D6-9D2F-16C66E788D83}">
          <p14:sldIdLst>
            <p14:sldId id="256"/>
            <p14:sldId id="280"/>
            <p14:sldId id="279"/>
            <p14:sldId id="263"/>
            <p14:sldId id="285"/>
            <p14:sldId id="281"/>
            <p14:sldId id="284"/>
            <p14:sldId id="282"/>
            <p14:sldId id="28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1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0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7/2/2019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108</a:t>
            </a:r>
            <a:r>
              <a:rPr lang="zh-TW" altLang="en-US" dirty="0"/>
              <a:t>創造力資優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661647" y="4050833"/>
            <a:ext cx="4612356" cy="1096899"/>
          </a:xfrm>
        </p:spPr>
        <p:txBody>
          <a:bodyPr>
            <a:normAutofit/>
          </a:bodyPr>
          <a:lstStyle/>
          <a:p>
            <a:r>
              <a:rPr lang="en-US" altLang="zh-TW" dirty="0"/>
              <a:t>2019-0702</a:t>
            </a:r>
          </a:p>
          <a:p>
            <a:r>
              <a:rPr lang="zh-TW" altLang="en-US" dirty="0"/>
              <a:t>趙和修</a:t>
            </a:r>
          </a:p>
        </p:txBody>
      </p:sp>
    </p:spTree>
    <p:extLst>
      <p:ext uri="{BB962C8B-B14F-4D97-AF65-F5344CB8AC3E}">
        <p14:creationId xmlns:p14="http://schemas.microsoft.com/office/powerpoint/2010/main" val="2840130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AFF9182-6377-4CA1-A171-8510EDD44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271" y="500066"/>
            <a:ext cx="4807351" cy="758898"/>
          </a:xfrm>
        </p:spPr>
        <p:txBody>
          <a:bodyPr/>
          <a:lstStyle/>
          <a:p>
            <a:r>
              <a:rPr lang="en-US" altLang="zh-TW" dirty="0"/>
              <a:t>Scratch</a:t>
            </a:r>
            <a:r>
              <a:rPr lang="zh-TW" altLang="en-US" dirty="0"/>
              <a:t>背景：座標</a:t>
            </a:r>
          </a:p>
        </p:txBody>
      </p:sp>
      <p:pic>
        <p:nvPicPr>
          <p:cNvPr id="4" name="內容版面配置區 3">
            <a:extLst>
              <a:ext uri="{FF2B5EF4-FFF2-40B4-BE49-F238E27FC236}">
                <a16:creationId xmlns:a16="http://schemas.microsoft.com/office/drawing/2014/main" id="{27221AEF-134D-48FB-B84F-9D28E7251A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75159" y="1727451"/>
            <a:ext cx="5905611" cy="4424100"/>
          </a:xfrm>
          <a:prstGeom prst="rect">
            <a:avLst/>
          </a:prstGeom>
        </p:spPr>
      </p:pic>
      <p:sp>
        <p:nvSpPr>
          <p:cNvPr id="6" name="文字方塊 5">
            <a:extLst>
              <a:ext uri="{FF2B5EF4-FFF2-40B4-BE49-F238E27FC236}">
                <a16:creationId xmlns:a16="http://schemas.microsoft.com/office/drawing/2014/main" id="{E64FE91A-DA72-47D2-8288-88DC899E6BC6}"/>
              </a:ext>
            </a:extLst>
          </p:cNvPr>
          <p:cNvSpPr txBox="1"/>
          <p:nvPr/>
        </p:nvSpPr>
        <p:spPr>
          <a:xfrm>
            <a:off x="677334" y="1499489"/>
            <a:ext cx="35797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/>
              <a:t>座標表示法：</a:t>
            </a:r>
            <a:endParaRPr lang="en-US" altLang="zh-TW" sz="2400" dirty="0"/>
          </a:p>
          <a:p>
            <a:r>
              <a:rPr lang="en-US" altLang="zh-TW" sz="2400" dirty="0"/>
              <a:t>(</a:t>
            </a:r>
            <a:r>
              <a:rPr lang="zh-TW" altLang="en-US" sz="2400" dirty="0"/>
              <a:t>水平</a:t>
            </a:r>
            <a:r>
              <a:rPr lang="en-US" altLang="zh-TW" sz="2400" dirty="0"/>
              <a:t>,</a:t>
            </a:r>
            <a:r>
              <a:rPr lang="zh-TW" altLang="en-US" sz="2400" dirty="0"/>
              <a:t>垂直</a:t>
            </a:r>
            <a:r>
              <a:rPr lang="en-US" altLang="zh-TW" sz="2400" dirty="0"/>
              <a:t>)</a:t>
            </a:r>
            <a:r>
              <a:rPr lang="zh-TW" altLang="en-US" sz="2400" dirty="0"/>
              <a:t>→</a:t>
            </a:r>
            <a:r>
              <a:rPr lang="en-US" altLang="zh-TW" sz="2400" dirty="0"/>
              <a:t>(X,Y)</a:t>
            </a:r>
          </a:p>
          <a:p>
            <a:r>
              <a:rPr lang="zh-TW" altLang="en-US" sz="2400" dirty="0"/>
              <a:t>水平</a:t>
            </a:r>
            <a:r>
              <a:rPr lang="en-US" altLang="zh-TW" sz="2400" dirty="0"/>
              <a:t>(X)</a:t>
            </a:r>
            <a:r>
              <a:rPr lang="zh-TW" altLang="en-US" sz="2400" dirty="0"/>
              <a:t>：</a:t>
            </a:r>
            <a:r>
              <a:rPr lang="en-US" altLang="zh-TW" sz="2400" dirty="0"/>
              <a:t>-240</a:t>
            </a:r>
            <a:r>
              <a:rPr lang="zh-TW" altLang="en-US" sz="2400" dirty="0"/>
              <a:t>到</a:t>
            </a:r>
            <a:r>
              <a:rPr lang="en-US" altLang="zh-TW" sz="2400" dirty="0"/>
              <a:t>240</a:t>
            </a:r>
          </a:p>
          <a:p>
            <a:r>
              <a:rPr lang="zh-TW" altLang="en-US" sz="2400" dirty="0"/>
              <a:t>垂直</a:t>
            </a:r>
            <a:r>
              <a:rPr lang="en-US" altLang="zh-TW" sz="2400" dirty="0"/>
              <a:t>(Y)</a:t>
            </a:r>
            <a:r>
              <a:rPr lang="zh-TW" altLang="en-US" sz="2400" dirty="0"/>
              <a:t>：</a:t>
            </a:r>
            <a:r>
              <a:rPr lang="en-US" altLang="zh-TW" sz="2400" dirty="0"/>
              <a:t>-180</a:t>
            </a:r>
            <a:r>
              <a:rPr lang="zh-TW" altLang="en-US" sz="2400" dirty="0"/>
              <a:t>到</a:t>
            </a:r>
            <a:r>
              <a:rPr lang="en-US" altLang="zh-TW" sz="2400" dirty="0"/>
              <a:t>180</a:t>
            </a:r>
          </a:p>
          <a:p>
            <a:r>
              <a:rPr lang="zh-TW" altLang="en-US" sz="2400" dirty="0"/>
              <a:t>中心點</a:t>
            </a:r>
            <a:r>
              <a:rPr lang="en-US" altLang="zh-TW" sz="2400" dirty="0"/>
              <a:t>(0,0)</a:t>
            </a:r>
            <a:endParaRPr lang="zh-TW" altLang="en-US" sz="2400" dirty="0"/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08D318C5-2BF8-482A-9354-EFFD1715D5BC}"/>
              </a:ext>
            </a:extLst>
          </p:cNvPr>
          <p:cNvSpPr txBox="1"/>
          <p:nvPr/>
        </p:nvSpPr>
        <p:spPr>
          <a:xfrm>
            <a:off x="5190418" y="1562348"/>
            <a:ext cx="41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rgbClr val="FF0000"/>
                </a:solidFill>
              </a:rPr>
              <a:t>●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A0EF07BE-3B0F-47B4-A878-869DABD497AF}"/>
              </a:ext>
            </a:extLst>
          </p:cNvPr>
          <p:cNvSpPr txBox="1"/>
          <p:nvPr/>
        </p:nvSpPr>
        <p:spPr>
          <a:xfrm>
            <a:off x="11070850" y="1572175"/>
            <a:ext cx="41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rgbClr val="FF0000"/>
                </a:solidFill>
              </a:rPr>
              <a:t>●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7B4E463D-1841-4405-B3E4-E5402B79134E}"/>
              </a:ext>
            </a:extLst>
          </p:cNvPr>
          <p:cNvSpPr txBox="1"/>
          <p:nvPr/>
        </p:nvSpPr>
        <p:spPr>
          <a:xfrm>
            <a:off x="11062461" y="5968321"/>
            <a:ext cx="41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rgbClr val="FF0000"/>
                </a:solidFill>
              </a:rPr>
              <a:t>●</a:t>
            </a: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1B40DFCB-668C-45EA-BAA0-2E9299AD641F}"/>
              </a:ext>
            </a:extLst>
          </p:cNvPr>
          <p:cNvSpPr txBox="1"/>
          <p:nvPr/>
        </p:nvSpPr>
        <p:spPr>
          <a:xfrm>
            <a:off x="5188361" y="5971824"/>
            <a:ext cx="440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rgbClr val="FF0000"/>
                </a:solidFill>
              </a:rPr>
              <a:t>●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3AE43EA6-9B79-48C7-B667-8F6A9F980419}"/>
              </a:ext>
            </a:extLst>
          </p:cNvPr>
          <p:cNvSpPr txBox="1"/>
          <p:nvPr/>
        </p:nvSpPr>
        <p:spPr>
          <a:xfrm>
            <a:off x="4393428" y="3729445"/>
            <a:ext cx="560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Y=0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3993F11C-CD7B-4285-AABD-6B27061EF61F}"/>
              </a:ext>
            </a:extLst>
          </p:cNvPr>
          <p:cNvSpPr txBox="1"/>
          <p:nvPr/>
        </p:nvSpPr>
        <p:spPr>
          <a:xfrm>
            <a:off x="4139530" y="5951543"/>
            <a:ext cx="959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Y=-180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AAD878FE-0564-4975-A200-D7390E37660D}"/>
              </a:ext>
            </a:extLst>
          </p:cNvPr>
          <p:cNvSpPr/>
          <p:nvPr/>
        </p:nvSpPr>
        <p:spPr>
          <a:xfrm>
            <a:off x="5389949" y="5685295"/>
            <a:ext cx="13516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(-240,-180)</a:t>
            </a:r>
            <a:endParaRPr lang="zh-TW" altLang="en-US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1BDC328E-E865-4BF0-8718-2E64D597DE59}"/>
              </a:ext>
            </a:extLst>
          </p:cNvPr>
          <p:cNvSpPr/>
          <p:nvPr/>
        </p:nvSpPr>
        <p:spPr>
          <a:xfrm>
            <a:off x="5389949" y="1815193"/>
            <a:ext cx="12554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(-240,180)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0FF4CA3E-9B60-42C5-9C53-B17D1439E66A}"/>
              </a:ext>
            </a:extLst>
          </p:cNvPr>
          <p:cNvSpPr/>
          <p:nvPr/>
        </p:nvSpPr>
        <p:spPr>
          <a:xfrm>
            <a:off x="10086847" y="1804490"/>
            <a:ext cx="11705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(240,180)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C3008311-2BE7-4DCB-8EBB-36C6712F7999}"/>
              </a:ext>
            </a:extLst>
          </p:cNvPr>
          <p:cNvSpPr/>
          <p:nvPr/>
        </p:nvSpPr>
        <p:spPr>
          <a:xfrm>
            <a:off x="9988308" y="5675718"/>
            <a:ext cx="12091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(240,-180)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E7B40219-84C0-4ECA-BB95-C36CD784E7DF}"/>
              </a:ext>
            </a:extLst>
          </p:cNvPr>
          <p:cNvSpPr txBox="1"/>
          <p:nvPr/>
        </p:nvSpPr>
        <p:spPr>
          <a:xfrm>
            <a:off x="4194494" y="1542785"/>
            <a:ext cx="811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Y=180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B71F55F3-68F7-4EAE-9544-E5FB3252C755}"/>
              </a:ext>
            </a:extLst>
          </p:cNvPr>
          <p:cNvSpPr txBox="1"/>
          <p:nvPr/>
        </p:nvSpPr>
        <p:spPr>
          <a:xfrm>
            <a:off x="4963095" y="1088748"/>
            <a:ext cx="959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X=-240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03B13C03-1D58-4BA4-8BA3-39F454FC2C69}"/>
              </a:ext>
            </a:extLst>
          </p:cNvPr>
          <p:cNvSpPr txBox="1"/>
          <p:nvPr/>
        </p:nvSpPr>
        <p:spPr>
          <a:xfrm>
            <a:off x="8053435" y="1084226"/>
            <a:ext cx="595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X=0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99F80E6F-5653-4587-83D4-D3CFCA26CC92}"/>
              </a:ext>
            </a:extLst>
          </p:cNvPr>
          <p:cNvSpPr txBox="1"/>
          <p:nvPr/>
        </p:nvSpPr>
        <p:spPr>
          <a:xfrm>
            <a:off x="10855309" y="1050297"/>
            <a:ext cx="881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X=240</a:t>
            </a:r>
            <a:endParaRPr lang="zh-TW" altLang="en-US" dirty="0">
              <a:solidFill>
                <a:srgbClr val="FF0000"/>
              </a:solidFill>
            </a:endParaRPr>
          </a:p>
        </p:txBody>
      </p:sp>
      <p:cxnSp>
        <p:nvCxnSpPr>
          <p:cNvPr id="30" name="直線單箭頭接點 29">
            <a:extLst>
              <a:ext uri="{FF2B5EF4-FFF2-40B4-BE49-F238E27FC236}">
                <a16:creationId xmlns:a16="http://schemas.microsoft.com/office/drawing/2014/main" id="{7BE6477E-36DE-4FCF-B828-EE1724CB6207}"/>
              </a:ext>
            </a:extLst>
          </p:cNvPr>
          <p:cNvCxnSpPr/>
          <p:nvPr/>
        </p:nvCxnSpPr>
        <p:spPr>
          <a:xfrm flipV="1">
            <a:off x="5389949" y="1453558"/>
            <a:ext cx="0" cy="502656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單箭頭接點 30">
            <a:extLst>
              <a:ext uri="{FF2B5EF4-FFF2-40B4-BE49-F238E27FC236}">
                <a16:creationId xmlns:a16="http://schemas.microsoft.com/office/drawing/2014/main" id="{CA388284-AEF3-41DE-BCEB-8D8E854670F0}"/>
              </a:ext>
            </a:extLst>
          </p:cNvPr>
          <p:cNvCxnSpPr/>
          <p:nvPr/>
        </p:nvCxnSpPr>
        <p:spPr>
          <a:xfrm flipV="1">
            <a:off x="8327494" y="1453558"/>
            <a:ext cx="0" cy="502656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單箭頭接點 31">
            <a:extLst>
              <a:ext uri="{FF2B5EF4-FFF2-40B4-BE49-F238E27FC236}">
                <a16:creationId xmlns:a16="http://schemas.microsoft.com/office/drawing/2014/main" id="{389AC4F0-5E86-4CBE-89E3-23D080926404}"/>
              </a:ext>
            </a:extLst>
          </p:cNvPr>
          <p:cNvCxnSpPr/>
          <p:nvPr/>
        </p:nvCxnSpPr>
        <p:spPr>
          <a:xfrm flipV="1">
            <a:off x="11271365" y="1402640"/>
            <a:ext cx="0" cy="502656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單箭頭接點 32">
            <a:extLst>
              <a:ext uri="{FF2B5EF4-FFF2-40B4-BE49-F238E27FC236}">
                <a16:creationId xmlns:a16="http://schemas.microsoft.com/office/drawing/2014/main" id="{2BF07E59-D501-4B66-8584-5A8E4C5067DE}"/>
              </a:ext>
            </a:extLst>
          </p:cNvPr>
          <p:cNvCxnSpPr>
            <a:cxnSpLocks/>
            <a:endCxn id="21" idx="3"/>
          </p:cNvCxnSpPr>
          <p:nvPr/>
        </p:nvCxnSpPr>
        <p:spPr>
          <a:xfrm flipH="1" flipV="1">
            <a:off x="5006073" y="1727451"/>
            <a:ext cx="6533762" cy="2338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單箭頭接點 36">
            <a:extLst>
              <a:ext uri="{FF2B5EF4-FFF2-40B4-BE49-F238E27FC236}">
                <a16:creationId xmlns:a16="http://schemas.microsoft.com/office/drawing/2014/main" id="{F6DA6EA8-0D17-40FD-A94E-1FF8A315F44B}"/>
              </a:ext>
            </a:extLst>
          </p:cNvPr>
          <p:cNvCxnSpPr>
            <a:cxnSpLocks/>
          </p:cNvCxnSpPr>
          <p:nvPr/>
        </p:nvCxnSpPr>
        <p:spPr>
          <a:xfrm flipH="1" flipV="1">
            <a:off x="5006073" y="3910527"/>
            <a:ext cx="6467827" cy="2338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單箭頭接點 37">
            <a:extLst>
              <a:ext uri="{FF2B5EF4-FFF2-40B4-BE49-F238E27FC236}">
                <a16:creationId xmlns:a16="http://schemas.microsoft.com/office/drawing/2014/main" id="{2B6BA534-FC6F-425C-88CD-3C6779E344D2}"/>
              </a:ext>
            </a:extLst>
          </p:cNvPr>
          <p:cNvCxnSpPr>
            <a:cxnSpLocks/>
          </p:cNvCxnSpPr>
          <p:nvPr/>
        </p:nvCxnSpPr>
        <p:spPr>
          <a:xfrm flipH="1" flipV="1">
            <a:off x="5006073" y="6136209"/>
            <a:ext cx="6467827" cy="2338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2538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圖片 11">
            <a:extLst>
              <a:ext uri="{FF2B5EF4-FFF2-40B4-BE49-F238E27FC236}">
                <a16:creationId xmlns:a16="http://schemas.microsoft.com/office/drawing/2014/main" id="{CC662AD3-34EA-4567-87E0-9A0F53C4A3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1528" y="1484851"/>
            <a:ext cx="1607453" cy="4789101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E97DC4C2-EA03-45FF-B9BF-74D3331CC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8911283" cy="757806"/>
          </a:xfrm>
        </p:spPr>
        <p:txBody>
          <a:bodyPr>
            <a:normAutofit/>
          </a:bodyPr>
          <a:lstStyle/>
          <a:p>
            <a:r>
              <a:rPr lang="en-US" altLang="zh-TW" sz="3200" dirty="0"/>
              <a:t>Scratch</a:t>
            </a:r>
            <a:r>
              <a:rPr lang="zh-TW" altLang="en-US" sz="3200" dirty="0"/>
              <a:t>程式積木中有關動作的項目有哪些？</a:t>
            </a:r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944047BA-2689-4513-9781-9BEA1C6359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096000" y="1484851"/>
            <a:ext cx="3042195" cy="5423043"/>
          </a:xfrm>
          <a:prstGeom prst="rect">
            <a:avLst/>
          </a:prstGeom>
        </p:spPr>
      </p:pic>
      <p:sp>
        <p:nvSpPr>
          <p:cNvPr id="8" name="矩形: 圓角 7">
            <a:extLst>
              <a:ext uri="{FF2B5EF4-FFF2-40B4-BE49-F238E27FC236}">
                <a16:creationId xmlns:a16="http://schemas.microsoft.com/office/drawing/2014/main" id="{4A77C355-393B-4486-B69E-E63BD396913A}"/>
              </a:ext>
            </a:extLst>
          </p:cNvPr>
          <p:cNvSpPr/>
          <p:nvPr/>
        </p:nvSpPr>
        <p:spPr>
          <a:xfrm>
            <a:off x="9413618" y="1566950"/>
            <a:ext cx="299661" cy="931591"/>
          </a:xfrm>
          <a:prstGeom prst="round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: 圓角 8">
            <a:extLst>
              <a:ext uri="{FF2B5EF4-FFF2-40B4-BE49-F238E27FC236}">
                <a16:creationId xmlns:a16="http://schemas.microsoft.com/office/drawing/2014/main" id="{485DD67E-BE65-4248-918D-3F363DD34BBA}"/>
              </a:ext>
            </a:extLst>
          </p:cNvPr>
          <p:cNvSpPr/>
          <p:nvPr/>
        </p:nvSpPr>
        <p:spPr>
          <a:xfrm>
            <a:off x="9413618" y="2585011"/>
            <a:ext cx="282883" cy="931591"/>
          </a:xfrm>
          <a:prstGeom prst="round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9DC77F6C-FE9C-4CE6-8B64-C6CB7DB6B15E}"/>
              </a:ext>
            </a:extLst>
          </p:cNvPr>
          <p:cNvSpPr txBox="1"/>
          <p:nvPr/>
        </p:nvSpPr>
        <p:spPr>
          <a:xfrm>
            <a:off x="677334" y="1484851"/>
            <a:ext cx="45148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solidFill>
                  <a:srgbClr val="00B050"/>
                </a:solidFill>
              </a:rPr>
              <a:t>改變</a:t>
            </a:r>
            <a:r>
              <a:rPr lang="zh-TW" altLang="en-US" sz="2400" dirty="0"/>
              <a:t>：相對位置</a:t>
            </a:r>
            <a:endParaRPr lang="en-US" altLang="zh-TW" sz="2400" dirty="0"/>
          </a:p>
          <a:p>
            <a:r>
              <a:rPr lang="zh-TW" altLang="en-US" sz="2400" b="1" dirty="0">
                <a:solidFill>
                  <a:srgbClr val="FF0000"/>
                </a:solidFill>
              </a:rPr>
              <a:t>設為</a:t>
            </a:r>
            <a:r>
              <a:rPr lang="zh-TW" altLang="en-US" sz="2400" dirty="0"/>
              <a:t>：絕對位置</a:t>
            </a:r>
            <a:endParaRPr lang="en-US" altLang="zh-TW" sz="2400" dirty="0"/>
          </a:p>
          <a:p>
            <a:endParaRPr lang="en-US" altLang="zh-TW" sz="2400" dirty="0"/>
          </a:p>
          <a:p>
            <a:r>
              <a:rPr lang="zh-TW" altLang="en-US" sz="2400" dirty="0"/>
              <a:t>假設角色目前位置在</a:t>
            </a:r>
            <a:r>
              <a:rPr lang="en-US" altLang="zh-TW" sz="2400" dirty="0"/>
              <a:t>X=150</a:t>
            </a:r>
            <a:r>
              <a:rPr lang="zh-TW" altLang="en-US" sz="2400" dirty="0"/>
              <a:t>，</a:t>
            </a:r>
            <a:endParaRPr lang="en-US" altLang="zh-TW" sz="2400" dirty="0"/>
          </a:p>
          <a:p>
            <a:r>
              <a:rPr lang="zh-TW" altLang="en-US" sz="2400" dirty="0"/>
              <a:t>           ，</a:t>
            </a:r>
            <a:r>
              <a:rPr lang="en-US" altLang="zh-TW" sz="2400" dirty="0"/>
              <a:t>X</a:t>
            </a:r>
            <a:r>
              <a:rPr lang="zh-TW" altLang="en-US" sz="2400" dirty="0"/>
              <a:t>座標會變成</a:t>
            </a:r>
            <a:r>
              <a:rPr lang="en-US" altLang="zh-TW" sz="2400" dirty="0"/>
              <a:t>200</a:t>
            </a:r>
            <a:r>
              <a:rPr lang="zh-TW" altLang="en-US" sz="2400" dirty="0"/>
              <a:t>。</a:t>
            </a:r>
            <a:endParaRPr lang="en-US" altLang="zh-TW" sz="2400" dirty="0"/>
          </a:p>
          <a:p>
            <a:r>
              <a:rPr lang="zh-TW" altLang="en-US" sz="2400" dirty="0"/>
              <a:t>同樣目前位置在</a:t>
            </a:r>
            <a:r>
              <a:rPr lang="en-US" altLang="zh-TW" sz="2400" dirty="0"/>
              <a:t>X=150</a:t>
            </a:r>
            <a:r>
              <a:rPr lang="zh-TW" altLang="en-US" sz="2400" dirty="0"/>
              <a:t>，</a:t>
            </a:r>
            <a:endParaRPr lang="en-US" altLang="zh-TW" sz="2400" dirty="0"/>
          </a:p>
          <a:p>
            <a:r>
              <a:rPr lang="zh-TW" altLang="en-US" sz="2400" dirty="0"/>
              <a:t>          ，</a:t>
            </a:r>
            <a:r>
              <a:rPr lang="en-US" altLang="zh-TW" sz="2400" dirty="0"/>
              <a:t>X</a:t>
            </a:r>
            <a:r>
              <a:rPr lang="zh-TW" altLang="en-US" sz="2400" dirty="0"/>
              <a:t>座標會變成</a:t>
            </a:r>
            <a:r>
              <a:rPr lang="en-US" altLang="zh-TW" sz="2400" dirty="0"/>
              <a:t>50</a:t>
            </a:r>
            <a:r>
              <a:rPr lang="zh-TW" altLang="en-US" sz="2400" dirty="0"/>
              <a:t>。</a:t>
            </a:r>
            <a:endParaRPr lang="en-US" altLang="zh-TW" sz="2400" dirty="0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CAAFCC15-BB10-4BEE-8C48-6E87B3D33D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333" y="4317707"/>
            <a:ext cx="4810125" cy="2428875"/>
          </a:xfrm>
          <a:prstGeom prst="rect">
            <a:avLst/>
          </a:prstGeom>
        </p:spPr>
      </p:pic>
      <p:sp>
        <p:nvSpPr>
          <p:cNvPr id="4" name="橢圓 3">
            <a:extLst>
              <a:ext uri="{FF2B5EF4-FFF2-40B4-BE49-F238E27FC236}">
                <a16:creationId xmlns:a16="http://schemas.microsoft.com/office/drawing/2014/main" id="{02349BE8-73E0-4AD9-B77A-E5D1F12D3F6D}"/>
              </a:ext>
            </a:extLst>
          </p:cNvPr>
          <p:cNvSpPr/>
          <p:nvPr/>
        </p:nvSpPr>
        <p:spPr>
          <a:xfrm>
            <a:off x="4412609" y="5410899"/>
            <a:ext cx="109057" cy="1258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338A4579-473D-4A6A-88EA-A8C0F4A763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9889" y="2973110"/>
            <a:ext cx="762000" cy="428625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B3699511-E94E-4C10-AE4C-3A6C188D681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9889" y="3713182"/>
            <a:ext cx="752475" cy="438150"/>
          </a:xfrm>
          <a:prstGeom prst="rect">
            <a:avLst/>
          </a:prstGeom>
        </p:spPr>
      </p:pic>
      <p:sp>
        <p:nvSpPr>
          <p:cNvPr id="15" name="橢圓 14">
            <a:extLst>
              <a:ext uri="{FF2B5EF4-FFF2-40B4-BE49-F238E27FC236}">
                <a16:creationId xmlns:a16="http://schemas.microsoft.com/office/drawing/2014/main" id="{BDF10E82-2794-443F-B1A6-CE3AD9E4110A}"/>
              </a:ext>
            </a:extLst>
          </p:cNvPr>
          <p:cNvSpPr/>
          <p:nvPr/>
        </p:nvSpPr>
        <p:spPr>
          <a:xfrm>
            <a:off x="4915949" y="5410899"/>
            <a:ext cx="109057" cy="12583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橢圓 15">
            <a:extLst>
              <a:ext uri="{FF2B5EF4-FFF2-40B4-BE49-F238E27FC236}">
                <a16:creationId xmlns:a16="http://schemas.microsoft.com/office/drawing/2014/main" id="{AC9C6A47-5A28-4A72-8A07-857BEF913086}"/>
              </a:ext>
            </a:extLst>
          </p:cNvPr>
          <p:cNvSpPr/>
          <p:nvPr/>
        </p:nvSpPr>
        <p:spPr>
          <a:xfrm>
            <a:off x="3474441" y="5406309"/>
            <a:ext cx="109057" cy="12583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8" name="直線單箭頭接點 17">
            <a:extLst>
              <a:ext uri="{FF2B5EF4-FFF2-40B4-BE49-F238E27FC236}">
                <a16:creationId xmlns:a16="http://schemas.microsoft.com/office/drawing/2014/main" id="{55449E74-FA7C-45C5-A805-D2C98E1D715B}"/>
              </a:ext>
            </a:extLst>
          </p:cNvPr>
          <p:cNvCxnSpPr/>
          <p:nvPr/>
        </p:nvCxnSpPr>
        <p:spPr>
          <a:xfrm>
            <a:off x="4261607" y="3187422"/>
            <a:ext cx="708870" cy="221888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單箭頭接點 19">
            <a:extLst>
              <a:ext uri="{FF2B5EF4-FFF2-40B4-BE49-F238E27FC236}">
                <a16:creationId xmlns:a16="http://schemas.microsoft.com/office/drawing/2014/main" id="{D0A960D2-B08A-47CF-8673-6F975F4374A7}"/>
              </a:ext>
            </a:extLst>
          </p:cNvPr>
          <p:cNvCxnSpPr>
            <a:cxnSpLocks/>
          </p:cNvCxnSpPr>
          <p:nvPr/>
        </p:nvCxnSpPr>
        <p:spPr>
          <a:xfrm flipH="1">
            <a:off x="3538415" y="4009938"/>
            <a:ext cx="256888" cy="136321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1798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4976847" cy="741405"/>
          </a:xfrm>
        </p:spPr>
        <p:txBody>
          <a:bodyPr/>
          <a:lstStyle/>
          <a:p>
            <a:r>
              <a:rPr lang="zh-TW" altLang="en-US" dirty="0"/>
              <a:t>角色出場注意事項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46651" y="1900165"/>
            <a:ext cx="2533618" cy="3163212"/>
          </a:xfrm>
        </p:spPr>
        <p:txBody>
          <a:bodyPr>
            <a:normAutofit/>
          </a:bodyPr>
          <a:lstStyle/>
          <a:p>
            <a:r>
              <a:rPr lang="zh-TW" altLang="en-US" sz="2400" dirty="0"/>
              <a:t>定位</a:t>
            </a:r>
            <a:endParaRPr lang="en-US" altLang="zh-TW" sz="2400" dirty="0"/>
          </a:p>
          <a:p>
            <a:r>
              <a:rPr lang="zh-TW" altLang="en-US" sz="2400" dirty="0"/>
              <a:t>定向</a:t>
            </a:r>
            <a:endParaRPr lang="en-US" altLang="zh-TW" sz="2400" dirty="0"/>
          </a:p>
          <a:p>
            <a:r>
              <a:rPr lang="zh-TW" altLang="en-US" sz="2400" dirty="0"/>
              <a:t>迴轉方式</a:t>
            </a:r>
            <a:r>
              <a:rPr lang="en-US" altLang="zh-TW" sz="2400" dirty="0"/>
              <a:t>-</a:t>
            </a:r>
          </a:p>
          <a:p>
            <a:r>
              <a:rPr lang="zh-TW" altLang="en-US" sz="2000" dirty="0"/>
              <a:t>造型</a:t>
            </a:r>
            <a:endParaRPr lang="en-US" altLang="zh-TW" sz="2000" dirty="0"/>
          </a:p>
          <a:p>
            <a:r>
              <a:rPr lang="zh-TW" altLang="en-US" sz="2000" dirty="0"/>
              <a:t>大小</a:t>
            </a:r>
            <a:r>
              <a:rPr lang="en-US" altLang="zh-TW" sz="2000" dirty="0"/>
              <a:t>(</a:t>
            </a:r>
            <a:r>
              <a:rPr lang="zh-TW" altLang="en-US" sz="2000" dirty="0"/>
              <a:t>設為與改變</a:t>
            </a:r>
            <a:r>
              <a:rPr lang="en-US" altLang="zh-TW" sz="2000" dirty="0"/>
              <a:t>)</a:t>
            </a:r>
          </a:p>
          <a:p>
            <a:r>
              <a:rPr lang="zh-TW" altLang="en-US" sz="2000" dirty="0"/>
              <a:t>顯示或隱藏</a:t>
            </a:r>
            <a:endParaRPr lang="en-US" altLang="zh-TW" sz="2000" dirty="0"/>
          </a:p>
          <a:p>
            <a:endParaRPr lang="en-US" altLang="zh-TW" sz="2000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A02E6777-E790-437B-99E8-CFEBE80696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3093" y="1900164"/>
            <a:ext cx="1066800" cy="821960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B7A9F327-4AE5-4C84-8B4A-DDB92E4B29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9893" y="1682617"/>
            <a:ext cx="2139666" cy="1257054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CCC7E2B6-747D-4247-9F80-22295B12B0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34158" y="1029451"/>
            <a:ext cx="2623076" cy="2275117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964A7570-0EE5-4E78-B9D3-44E93A6E10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48698" y="1682617"/>
            <a:ext cx="1809751" cy="1463538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0E8D5201-F498-4AE6-8929-302FB894F76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17721" y="4179401"/>
            <a:ext cx="1102172" cy="821959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BE7999AE-A9BA-45E9-9AA4-4FBAB7483065}"/>
              </a:ext>
            </a:extLst>
          </p:cNvPr>
          <p:cNvSpPr/>
          <p:nvPr/>
        </p:nvSpPr>
        <p:spPr>
          <a:xfrm>
            <a:off x="555078" y="1900164"/>
            <a:ext cx="2771775" cy="137448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F0A5F185-7B7D-4983-9B1C-4CE67977B0D9}"/>
              </a:ext>
            </a:extLst>
          </p:cNvPr>
          <p:cNvSpPr/>
          <p:nvPr/>
        </p:nvSpPr>
        <p:spPr>
          <a:xfrm>
            <a:off x="544180" y="3362140"/>
            <a:ext cx="2782674" cy="137448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1" name="圖片 10">
            <a:extLst>
              <a:ext uri="{FF2B5EF4-FFF2-40B4-BE49-F238E27FC236}">
                <a16:creationId xmlns:a16="http://schemas.microsoft.com/office/drawing/2014/main" id="{3714478D-E2D1-461B-8331-D6E027B27FA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9893" y="4017036"/>
            <a:ext cx="1973440" cy="1257054"/>
          </a:xfrm>
          <a:prstGeom prst="rect">
            <a:avLst/>
          </a:prstGeom>
        </p:spPr>
      </p:pic>
      <p:pic>
        <p:nvPicPr>
          <p:cNvPr id="12" name="圖片 11">
            <a:extLst>
              <a:ext uri="{FF2B5EF4-FFF2-40B4-BE49-F238E27FC236}">
                <a16:creationId xmlns:a16="http://schemas.microsoft.com/office/drawing/2014/main" id="{53745231-4A20-41AA-AA0C-30814F9A80A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989438" y="3847669"/>
            <a:ext cx="912230" cy="1612692"/>
          </a:xfrm>
          <a:prstGeom prst="rect">
            <a:avLst/>
          </a:prstGeom>
        </p:spPr>
      </p:pic>
      <p:pic>
        <p:nvPicPr>
          <p:cNvPr id="13" name="圖片 12">
            <a:extLst>
              <a:ext uri="{FF2B5EF4-FFF2-40B4-BE49-F238E27FC236}">
                <a16:creationId xmlns:a16="http://schemas.microsoft.com/office/drawing/2014/main" id="{5424054D-8300-4A8A-A26F-FBD8D9F8BF5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936510" y="3944501"/>
            <a:ext cx="1809751" cy="1515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462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57DC4A0-4451-4897-AA92-DE55F8BBF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751564"/>
            <a:ext cx="8596668" cy="749417"/>
          </a:xfrm>
        </p:spPr>
        <p:txBody>
          <a:bodyPr/>
          <a:lstStyle/>
          <a:p>
            <a:r>
              <a:rPr lang="zh-TW" altLang="en-US" dirty="0"/>
              <a:t>角色退場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B61273E-D64E-4EFE-ABA5-8EF6BF0A5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611" y="2079003"/>
            <a:ext cx="8596668" cy="3880773"/>
          </a:xfrm>
        </p:spPr>
        <p:txBody>
          <a:bodyPr>
            <a:normAutofit/>
          </a:bodyPr>
          <a:lstStyle/>
          <a:p>
            <a:r>
              <a:rPr lang="zh-TW" altLang="en-US" sz="3200" dirty="0"/>
              <a:t>如果角色沒有出現在舞台上，該如何處理</a:t>
            </a:r>
            <a:r>
              <a:rPr lang="en-US" altLang="zh-TW" sz="3200" dirty="0"/>
              <a:t>?</a:t>
            </a:r>
            <a:br>
              <a:rPr lang="en-US" altLang="zh-TW" sz="3200" dirty="0"/>
            </a:br>
            <a:br>
              <a:rPr lang="en-US" altLang="zh-TW" sz="3200" dirty="0"/>
            </a:br>
            <a:r>
              <a:rPr lang="zh-TW" altLang="en-US" sz="3200" dirty="0"/>
              <a:t>可能</a:t>
            </a:r>
            <a:r>
              <a:rPr lang="en-US" altLang="zh-TW" sz="3200" dirty="0"/>
              <a:t>1</a:t>
            </a:r>
            <a:r>
              <a:rPr lang="zh-TW" altLang="en-US" sz="3200" dirty="0"/>
              <a:t>：跑到舞台外→定位到</a:t>
            </a:r>
            <a:r>
              <a:rPr lang="en-US" altLang="zh-TW" sz="3200" dirty="0"/>
              <a:t>(x:0,y:0)</a:t>
            </a:r>
            <a:br>
              <a:rPr lang="en-US" altLang="zh-TW" sz="3200" dirty="0"/>
            </a:br>
            <a:r>
              <a:rPr lang="zh-TW" altLang="en-US" sz="3200" dirty="0"/>
              <a:t>可能</a:t>
            </a:r>
            <a:r>
              <a:rPr lang="en-US" altLang="zh-TW" sz="3200" dirty="0"/>
              <a:t>2</a:t>
            </a:r>
            <a:r>
              <a:rPr lang="zh-TW" altLang="en-US" sz="3200" dirty="0"/>
              <a:t>：太小了→尺寸設為</a:t>
            </a:r>
            <a:r>
              <a:rPr lang="en-US" altLang="zh-TW" sz="3200" dirty="0"/>
              <a:t>100%</a:t>
            </a:r>
            <a:br>
              <a:rPr lang="en-US" altLang="zh-TW" sz="3200" dirty="0"/>
            </a:br>
            <a:r>
              <a:rPr lang="zh-TW" altLang="en-US" sz="3200" dirty="0"/>
              <a:t>可能</a:t>
            </a:r>
            <a:r>
              <a:rPr lang="en-US" altLang="zh-TW" sz="3200" dirty="0"/>
              <a:t>3</a:t>
            </a:r>
            <a:r>
              <a:rPr lang="zh-TW" altLang="en-US" sz="3200" dirty="0"/>
              <a:t>：隱藏了→顯示</a:t>
            </a:r>
            <a:br>
              <a:rPr lang="en-US" altLang="zh-TW" sz="3200" dirty="0"/>
            </a:br>
            <a:r>
              <a:rPr lang="zh-TW" altLang="en-US" sz="3200" dirty="0"/>
              <a:t>可能</a:t>
            </a:r>
            <a:r>
              <a:rPr lang="en-US" altLang="zh-TW" sz="3200" dirty="0"/>
              <a:t>4</a:t>
            </a:r>
            <a:r>
              <a:rPr lang="zh-TW" altLang="en-US" sz="3200" dirty="0"/>
              <a:t>：圖像特效</a:t>
            </a:r>
            <a:r>
              <a:rPr lang="en-US" altLang="zh-TW" sz="3200" dirty="0"/>
              <a:t>(</a:t>
            </a:r>
            <a:r>
              <a:rPr lang="zh-TW" altLang="en-US" sz="3200" dirty="0"/>
              <a:t>幻影</a:t>
            </a:r>
            <a:r>
              <a:rPr lang="en-US" altLang="zh-TW" sz="3200" dirty="0"/>
              <a:t>-</a:t>
            </a:r>
            <a:r>
              <a:rPr lang="zh-TW" altLang="en-US" sz="3200" dirty="0"/>
              <a:t>透明</a:t>
            </a:r>
            <a:r>
              <a:rPr lang="en-US" altLang="zh-TW" sz="3200" dirty="0"/>
              <a:t>)</a:t>
            </a:r>
            <a:r>
              <a:rPr lang="zh-TW" altLang="en-US" sz="3200" dirty="0"/>
              <a:t>→圖像效果清除</a:t>
            </a: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7F9CAB8B-2D0D-4DB5-BBC1-783D9E7825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3385" y="4549976"/>
            <a:ext cx="961459" cy="498105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400EAF9C-EF56-46FF-B872-500812587C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1391" y="3588529"/>
            <a:ext cx="1297774" cy="501661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AEA19106-CBFF-4758-A6A2-C6BE28EEC2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5178" y="4048316"/>
            <a:ext cx="571993" cy="525300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8856EC08-9BEB-4FA8-8BE1-EA365C9693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64129" y="3180097"/>
            <a:ext cx="1496187" cy="449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049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673A7A4-60D1-4AD1-B884-62A1ADFE1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1361"/>
          </a:xfrm>
        </p:spPr>
        <p:txBody>
          <a:bodyPr/>
          <a:lstStyle/>
          <a:p>
            <a:r>
              <a:rPr lang="zh-TW" altLang="en-US" dirty="0"/>
              <a:t>第</a:t>
            </a:r>
            <a:r>
              <a:rPr lang="en-US" altLang="zh-TW" dirty="0"/>
              <a:t>2</a:t>
            </a:r>
            <a:r>
              <a:rPr lang="zh-TW" altLang="en-US" dirty="0"/>
              <a:t>個小程式：到處逛逛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31BF2A4-35F9-4685-A5C1-983A5E7B2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057" y="1585519"/>
            <a:ext cx="7267040" cy="4271285"/>
          </a:xfrm>
        </p:spPr>
        <p:txBody>
          <a:bodyPr>
            <a:normAutofit/>
          </a:bodyPr>
          <a:lstStyle/>
          <a:p>
            <a:r>
              <a:rPr lang="zh-TW" altLang="en-US" sz="2400" dirty="0"/>
              <a:t>背景：自訂</a:t>
            </a:r>
            <a:endParaRPr lang="en-US" altLang="zh-TW" sz="2400" dirty="0"/>
          </a:p>
          <a:p>
            <a:r>
              <a:rPr lang="zh-TW" altLang="en-US" sz="2400" dirty="0"/>
              <a:t>角色：</a:t>
            </a:r>
            <a:r>
              <a:rPr lang="en-US" altLang="zh-TW" sz="2400" dirty="0"/>
              <a:t>2</a:t>
            </a:r>
            <a:r>
              <a:rPr lang="zh-TW" altLang="en-US" sz="2400" dirty="0"/>
              <a:t>個</a:t>
            </a:r>
            <a:r>
              <a:rPr lang="en-US" altLang="zh-TW" sz="2400" dirty="0"/>
              <a:t>(</a:t>
            </a:r>
            <a:r>
              <a:rPr lang="zh-TW" altLang="en-US" sz="2400" dirty="0"/>
              <a:t>自訂</a:t>
            </a:r>
            <a:r>
              <a:rPr lang="en-US" altLang="zh-TW" sz="2400" dirty="0"/>
              <a:t>)</a:t>
            </a:r>
          </a:p>
          <a:p>
            <a:r>
              <a:rPr lang="zh-TW" altLang="en-US" sz="2400" dirty="0"/>
              <a:t>規則：</a:t>
            </a:r>
            <a:br>
              <a:rPr lang="en-US" altLang="zh-TW" sz="2400" dirty="0"/>
            </a:br>
            <a:r>
              <a:rPr lang="zh-TW" altLang="en-US" sz="2400" dirty="0"/>
              <a:t>角色</a:t>
            </a:r>
            <a:r>
              <a:rPr lang="en-US" altLang="zh-TW" sz="2400" dirty="0"/>
              <a:t>1</a:t>
            </a:r>
            <a:r>
              <a:rPr lang="zh-TW" altLang="en-US" sz="2400" dirty="0"/>
              <a:t>移動方式：左下</a:t>
            </a:r>
            <a:r>
              <a:rPr lang="en-US" altLang="zh-TW" sz="2400" dirty="0"/>
              <a:t>-&gt;</a:t>
            </a:r>
            <a:r>
              <a:rPr lang="zh-TW" altLang="en-US" sz="2400" dirty="0"/>
              <a:t>右下</a:t>
            </a:r>
            <a:r>
              <a:rPr lang="en-US" altLang="zh-TW" sz="2400" dirty="0"/>
              <a:t>-&gt;</a:t>
            </a:r>
            <a:r>
              <a:rPr lang="zh-TW" altLang="en-US" sz="2400" dirty="0"/>
              <a:t>右上</a:t>
            </a:r>
            <a:r>
              <a:rPr lang="en-US" altLang="zh-TW" sz="2400" dirty="0"/>
              <a:t>-&gt;</a:t>
            </a:r>
            <a:r>
              <a:rPr lang="zh-TW" altLang="en-US" sz="2400" dirty="0"/>
              <a:t>左上</a:t>
            </a:r>
            <a:r>
              <a:rPr lang="en-US" altLang="zh-TW" sz="2400" dirty="0"/>
              <a:t>-&gt;</a:t>
            </a:r>
            <a:r>
              <a:rPr lang="zh-TW" altLang="en-US" sz="2400" dirty="0"/>
              <a:t>中間</a:t>
            </a:r>
            <a:br>
              <a:rPr lang="en-US" altLang="zh-TW" sz="2400" dirty="0"/>
            </a:br>
            <a:r>
              <a:rPr lang="zh-TW" altLang="en-US" sz="2400" dirty="0"/>
              <a:t>角色</a:t>
            </a:r>
            <a:r>
              <a:rPr lang="en-US" altLang="zh-TW" sz="2400" dirty="0"/>
              <a:t>2</a:t>
            </a:r>
            <a:r>
              <a:rPr lang="zh-TW" altLang="en-US" sz="2400" dirty="0"/>
              <a:t>移動方式：自訂</a:t>
            </a:r>
            <a:endParaRPr lang="en-US" altLang="zh-TW" sz="2400" dirty="0"/>
          </a:p>
          <a:p>
            <a:r>
              <a:rPr lang="zh-TW" altLang="en-US" sz="2400" dirty="0"/>
              <a:t>以下給新泰</a:t>
            </a:r>
            <a:r>
              <a:rPr lang="en-US" altLang="zh-TW" sz="2400" dirty="0"/>
              <a:t>4</a:t>
            </a:r>
            <a:r>
              <a:rPr lang="zh-TW" altLang="en-US" sz="2400" dirty="0"/>
              <a:t>年級的學生</a:t>
            </a:r>
            <a:br>
              <a:rPr lang="en-US" altLang="zh-TW" sz="2400" dirty="0"/>
            </a:br>
            <a:r>
              <a:rPr lang="zh-TW" altLang="en-US" sz="2400" dirty="0"/>
              <a:t>角色</a:t>
            </a:r>
            <a:r>
              <a:rPr lang="en-US" altLang="zh-TW" sz="2400" dirty="0"/>
              <a:t>1</a:t>
            </a:r>
            <a:r>
              <a:rPr lang="zh-TW" altLang="en-US" sz="2400" dirty="0"/>
              <a:t>、角色</a:t>
            </a:r>
            <a:r>
              <a:rPr lang="en-US" altLang="zh-TW" sz="2400" dirty="0"/>
              <a:t>2</a:t>
            </a:r>
            <a:r>
              <a:rPr lang="zh-TW" altLang="en-US" sz="2400" dirty="0"/>
              <a:t>須重複移動，</a:t>
            </a:r>
            <a:br>
              <a:rPr lang="en-US" altLang="zh-TW" sz="2400" dirty="0"/>
            </a:br>
            <a:r>
              <a:rPr lang="zh-TW" altLang="en-US" sz="2400" dirty="0"/>
              <a:t>如果角色</a:t>
            </a:r>
            <a:r>
              <a:rPr lang="en-US" altLang="zh-TW" sz="2400" dirty="0"/>
              <a:t>1</a:t>
            </a:r>
            <a:r>
              <a:rPr lang="zh-TW" altLang="en-US" sz="2400" dirty="0"/>
              <a:t>碰到角色</a:t>
            </a:r>
            <a:r>
              <a:rPr lang="en-US" altLang="zh-TW" sz="2400" dirty="0"/>
              <a:t>2</a:t>
            </a:r>
            <a:r>
              <a:rPr lang="zh-TW" altLang="en-US" sz="2400" dirty="0"/>
              <a:t>，說</a:t>
            </a:r>
            <a:r>
              <a:rPr lang="en-US" altLang="zh-TW" sz="2400" dirty="0"/>
              <a:t>”</a:t>
            </a:r>
            <a:r>
              <a:rPr lang="zh-TW" altLang="en-US" sz="2400" dirty="0"/>
              <a:t>你好</a:t>
            </a:r>
            <a:r>
              <a:rPr lang="en-US" altLang="zh-TW" sz="2400" dirty="0"/>
              <a:t>”2</a:t>
            </a:r>
            <a:r>
              <a:rPr lang="zh-TW" altLang="en-US" sz="2400" dirty="0"/>
              <a:t>秒鐘。</a:t>
            </a:r>
          </a:p>
        </p:txBody>
      </p:sp>
    </p:spTree>
    <p:extLst>
      <p:ext uri="{BB962C8B-B14F-4D97-AF65-F5344CB8AC3E}">
        <p14:creationId xmlns:p14="http://schemas.microsoft.com/office/powerpoint/2010/main" val="3335686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673A7A4-60D1-4AD1-B884-62A1ADFE1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1361"/>
          </a:xfrm>
        </p:spPr>
        <p:txBody>
          <a:bodyPr/>
          <a:lstStyle/>
          <a:p>
            <a:r>
              <a:rPr lang="zh-TW" altLang="en-US" dirty="0"/>
              <a:t>第</a:t>
            </a:r>
            <a:r>
              <a:rPr lang="en-US" altLang="zh-TW" dirty="0"/>
              <a:t>3</a:t>
            </a:r>
            <a:r>
              <a:rPr lang="zh-TW" altLang="en-US" dirty="0"/>
              <a:t>個小程式：背景切換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31BF2A4-35F9-4685-A5C1-983A5E7B2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057" y="1585519"/>
            <a:ext cx="7267040" cy="4271285"/>
          </a:xfrm>
        </p:spPr>
        <p:txBody>
          <a:bodyPr>
            <a:normAutofit/>
          </a:bodyPr>
          <a:lstStyle/>
          <a:p>
            <a:r>
              <a:rPr lang="zh-TW" altLang="en-US" sz="2400" dirty="0"/>
              <a:t>背景：自訂</a:t>
            </a:r>
            <a:endParaRPr lang="en-US" altLang="zh-TW" sz="2400" dirty="0"/>
          </a:p>
          <a:p>
            <a:r>
              <a:rPr lang="zh-TW" altLang="en-US" sz="2400" dirty="0"/>
              <a:t>角色：</a:t>
            </a:r>
            <a:r>
              <a:rPr lang="en-US" altLang="zh-TW" sz="2400" dirty="0"/>
              <a:t>1</a:t>
            </a:r>
            <a:r>
              <a:rPr lang="zh-TW" altLang="en-US" sz="2400" dirty="0"/>
              <a:t>個</a:t>
            </a:r>
            <a:r>
              <a:rPr lang="en-US" altLang="zh-TW" sz="2400" dirty="0"/>
              <a:t>(</a:t>
            </a:r>
            <a:r>
              <a:rPr lang="zh-TW" altLang="en-US" sz="2400" dirty="0"/>
              <a:t>自訂</a:t>
            </a:r>
            <a:r>
              <a:rPr lang="en-US" altLang="zh-TW" sz="2400" dirty="0"/>
              <a:t>)</a:t>
            </a:r>
          </a:p>
          <a:p>
            <a:r>
              <a:rPr lang="zh-TW" altLang="en-US" sz="2400" dirty="0"/>
              <a:t>規則：</a:t>
            </a:r>
            <a:br>
              <a:rPr lang="en-US" altLang="zh-TW" sz="2400" dirty="0"/>
            </a:br>
            <a:r>
              <a:rPr lang="zh-TW" altLang="en-US" sz="2400" dirty="0"/>
              <a:t>背景每隔</a:t>
            </a:r>
            <a:r>
              <a:rPr lang="en-US" altLang="zh-TW" sz="2400" dirty="0"/>
              <a:t>2</a:t>
            </a:r>
            <a:r>
              <a:rPr lang="zh-TW" altLang="en-US" sz="2400" dirty="0"/>
              <a:t>秒鐘，換到下一個背景圖</a:t>
            </a:r>
            <a:br>
              <a:rPr lang="en-US" altLang="zh-TW" sz="2400" dirty="0"/>
            </a:br>
            <a:r>
              <a:rPr lang="zh-TW" altLang="en-US" sz="2400" dirty="0"/>
              <a:t>角色</a:t>
            </a:r>
            <a:r>
              <a:rPr lang="en-US" altLang="zh-TW" sz="2400" dirty="0"/>
              <a:t>1</a:t>
            </a:r>
            <a:r>
              <a:rPr lang="zh-TW" altLang="en-US" sz="2400" dirty="0"/>
              <a:t>：需說出這是甚麼地方，</a:t>
            </a:r>
            <a:r>
              <a:rPr lang="en-US" altLang="zh-TW" sz="2400" dirty="0"/>
              <a:t>2</a:t>
            </a:r>
            <a:r>
              <a:rPr lang="zh-TW" altLang="en-US" sz="2400"/>
              <a:t>秒鐘。</a:t>
            </a:r>
            <a:endParaRPr lang="en-US" altLang="zh-TW" sz="2400" dirty="0"/>
          </a:p>
          <a:p>
            <a:r>
              <a:rPr lang="zh-TW" altLang="en-US" sz="2400" dirty="0"/>
              <a:t>以下給新泰</a:t>
            </a:r>
            <a:r>
              <a:rPr lang="en-US" altLang="zh-TW" sz="2400" dirty="0"/>
              <a:t>4</a:t>
            </a:r>
            <a:r>
              <a:rPr lang="zh-TW" altLang="en-US" sz="2400" dirty="0"/>
              <a:t>年級的學生</a:t>
            </a:r>
            <a:br>
              <a:rPr lang="en-US" altLang="zh-TW" sz="2400" dirty="0"/>
            </a:br>
            <a:r>
              <a:rPr lang="zh-TW" altLang="en-US" sz="2400" dirty="0"/>
              <a:t>角色</a:t>
            </a:r>
            <a:r>
              <a:rPr lang="en-US" altLang="zh-TW" sz="2400" dirty="0"/>
              <a:t>1</a:t>
            </a:r>
            <a:r>
              <a:rPr lang="zh-TW" altLang="en-US" sz="2400" dirty="0"/>
              <a:t>、角色</a:t>
            </a:r>
            <a:r>
              <a:rPr lang="en-US" altLang="zh-TW" sz="2400" dirty="0"/>
              <a:t>2</a:t>
            </a:r>
            <a:r>
              <a:rPr lang="zh-TW" altLang="en-US" sz="2400" dirty="0"/>
              <a:t>須重複移動，</a:t>
            </a:r>
            <a:br>
              <a:rPr lang="en-US" altLang="zh-TW" sz="2400" dirty="0"/>
            </a:br>
            <a:r>
              <a:rPr lang="zh-TW" altLang="en-US" sz="2400" dirty="0"/>
              <a:t>如果角色</a:t>
            </a:r>
            <a:r>
              <a:rPr lang="en-US" altLang="zh-TW" sz="2400" dirty="0"/>
              <a:t>1</a:t>
            </a:r>
            <a:r>
              <a:rPr lang="zh-TW" altLang="en-US" sz="2400" dirty="0"/>
              <a:t>碰到角色</a:t>
            </a:r>
            <a:r>
              <a:rPr lang="en-US" altLang="zh-TW" sz="2400" dirty="0"/>
              <a:t>2</a:t>
            </a:r>
            <a:r>
              <a:rPr lang="zh-TW" altLang="en-US" sz="2400" dirty="0"/>
              <a:t>，說</a:t>
            </a:r>
            <a:r>
              <a:rPr lang="en-US" altLang="zh-TW" sz="2400" dirty="0"/>
              <a:t>”</a:t>
            </a:r>
            <a:r>
              <a:rPr lang="zh-TW" altLang="en-US" sz="2400" dirty="0"/>
              <a:t>你好</a:t>
            </a:r>
            <a:r>
              <a:rPr lang="en-US" altLang="zh-TW" sz="2400" dirty="0"/>
              <a:t>”2</a:t>
            </a:r>
            <a:r>
              <a:rPr lang="zh-TW" altLang="en-US" sz="2400" dirty="0"/>
              <a:t>秒鐘。</a:t>
            </a:r>
          </a:p>
        </p:txBody>
      </p:sp>
    </p:spTree>
    <p:extLst>
      <p:ext uri="{BB962C8B-B14F-4D97-AF65-F5344CB8AC3E}">
        <p14:creationId xmlns:p14="http://schemas.microsoft.com/office/powerpoint/2010/main" val="455498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04FDEA4-1C81-485E-9CA7-996D8602D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832" y="448386"/>
            <a:ext cx="2632738" cy="657138"/>
          </a:xfrm>
        </p:spPr>
        <p:txBody>
          <a:bodyPr/>
          <a:lstStyle/>
          <a:p>
            <a:r>
              <a:rPr lang="zh-TW" altLang="en-US" dirty="0"/>
              <a:t>背景切換</a:t>
            </a:r>
          </a:p>
        </p:txBody>
      </p:sp>
      <p:pic>
        <p:nvPicPr>
          <p:cNvPr id="3" name="內容版面配置區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7262" y="1891812"/>
            <a:ext cx="1400000" cy="1990476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7998" y="1739266"/>
            <a:ext cx="2466667" cy="4419048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7797" y="1843480"/>
            <a:ext cx="2361905" cy="3495238"/>
          </a:xfrm>
          <a:prstGeom prst="rect">
            <a:avLst/>
          </a:prstGeom>
        </p:spPr>
      </p:pic>
      <p:cxnSp>
        <p:nvCxnSpPr>
          <p:cNvPr id="8" name="直線單箭頭接點 7"/>
          <p:cNvCxnSpPr/>
          <p:nvPr/>
        </p:nvCxnSpPr>
        <p:spPr>
          <a:xfrm flipV="1">
            <a:off x="4630190" y="3699164"/>
            <a:ext cx="1862050" cy="138822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字方塊 14"/>
          <p:cNvSpPr txBox="1"/>
          <p:nvPr/>
        </p:nvSpPr>
        <p:spPr>
          <a:xfrm>
            <a:off x="885194" y="1430147"/>
            <a:ext cx="18969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/>
              <a:t>陽春版</a:t>
            </a:r>
          </a:p>
        </p:txBody>
      </p:sp>
      <p:sp>
        <p:nvSpPr>
          <p:cNvPr id="16" name="文字方塊 15"/>
          <p:cNvSpPr txBox="1"/>
          <p:nvPr/>
        </p:nvSpPr>
        <p:spPr>
          <a:xfrm>
            <a:off x="7569090" y="1165576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/>
              <a:t>進階版</a:t>
            </a:r>
          </a:p>
        </p:txBody>
      </p:sp>
      <p:pic>
        <p:nvPicPr>
          <p:cNvPr id="17" name="圖片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19506" y="1396409"/>
            <a:ext cx="2504762" cy="51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258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6F3FE05-3F19-4C62-AFC6-678C95F46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15193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第</a:t>
            </a:r>
            <a:r>
              <a:rPr lang="en-US" altLang="zh-TW" dirty="0"/>
              <a:t>4</a:t>
            </a:r>
            <a:r>
              <a:rPr lang="zh-TW" altLang="en-US" dirty="0"/>
              <a:t>個程式</a:t>
            </a:r>
            <a:r>
              <a:rPr lang="en-US" altLang="zh-TW" dirty="0"/>
              <a:t>- 6</a:t>
            </a:r>
            <a:r>
              <a:rPr lang="zh-TW" altLang="en-US" dirty="0"/>
              <a:t>個程式積木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D3738E5-5384-4F61-9F02-68B9797CA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627465"/>
            <a:ext cx="7912993" cy="4413898"/>
          </a:xfrm>
        </p:spPr>
        <p:txBody>
          <a:bodyPr>
            <a:normAutofit/>
          </a:bodyPr>
          <a:lstStyle/>
          <a:p>
            <a:r>
              <a:rPr lang="zh-TW" altLang="en-US" sz="2400" dirty="0"/>
              <a:t>請用</a:t>
            </a:r>
            <a:r>
              <a:rPr lang="en-US" altLang="zh-TW" sz="2400" dirty="0"/>
              <a:t>2</a:t>
            </a:r>
            <a:r>
              <a:rPr lang="zh-TW" altLang="en-US" sz="2400" dirty="0"/>
              <a:t>個角色及</a:t>
            </a:r>
            <a:r>
              <a:rPr lang="en-US" altLang="zh-TW" sz="2400" dirty="0"/>
              <a:t>6</a:t>
            </a:r>
            <a:r>
              <a:rPr lang="zh-TW" altLang="en-US" sz="2400" dirty="0"/>
              <a:t>個程式積木</a:t>
            </a:r>
            <a:r>
              <a:rPr lang="en-US" altLang="zh-TW" sz="2400" dirty="0"/>
              <a:t>(</a:t>
            </a:r>
            <a:r>
              <a:rPr lang="zh-TW" altLang="en-US" sz="2400" dirty="0"/>
              <a:t>移到、滑行、說、顯示、隱藏、背景</a:t>
            </a:r>
            <a:r>
              <a:rPr lang="en-US" altLang="zh-TW" sz="2400" dirty="0"/>
              <a:t>)</a:t>
            </a:r>
            <a:r>
              <a:rPr lang="zh-TW" altLang="en-US" sz="2400" dirty="0"/>
              <a:t>來創造</a:t>
            </a:r>
            <a:r>
              <a:rPr lang="en-US" altLang="zh-TW" sz="2400" dirty="0"/>
              <a:t>1</a:t>
            </a:r>
            <a:r>
              <a:rPr lang="zh-TW" altLang="en-US" sz="2400" dirty="0"/>
              <a:t>個小程式。</a:t>
            </a:r>
            <a:br>
              <a:rPr lang="en-US" altLang="zh-TW" sz="2400" dirty="0"/>
            </a:br>
            <a:endParaRPr lang="zh-TW" altLang="en-US" sz="2400" dirty="0"/>
          </a:p>
          <a:p>
            <a:r>
              <a:rPr lang="zh-TW" altLang="en-US" sz="2400" dirty="0"/>
              <a:t>僅供</a:t>
            </a:r>
            <a:r>
              <a:rPr lang="zh-TW" altLang="en-US" sz="2400"/>
              <a:t>參考：假日上學</a:t>
            </a:r>
            <a:br>
              <a:rPr lang="en-US" altLang="zh-TW" sz="2400" dirty="0"/>
            </a:br>
            <a:r>
              <a:rPr lang="zh-TW" altLang="en-US" sz="2400" dirty="0"/>
              <a:t>第</a:t>
            </a:r>
            <a:r>
              <a:rPr lang="en-US" altLang="zh-TW" sz="2400" dirty="0"/>
              <a:t>1</a:t>
            </a:r>
            <a:r>
              <a:rPr lang="zh-TW" altLang="en-US" sz="2400" dirty="0"/>
              <a:t>幕：在臥室，起床、講一些話、</a:t>
            </a:r>
            <a:br>
              <a:rPr lang="en-US" altLang="zh-TW" sz="2400" dirty="0"/>
            </a:br>
            <a:r>
              <a:rPr lang="zh-TW" altLang="en-US" sz="2400" dirty="0"/>
              <a:t>走到角落，停</a:t>
            </a:r>
            <a:r>
              <a:rPr lang="en-US" altLang="zh-TW" sz="2400" dirty="0"/>
              <a:t>1</a:t>
            </a:r>
            <a:r>
              <a:rPr lang="zh-TW" altLang="en-US" sz="2400" dirty="0"/>
              <a:t>秒，切換到第</a:t>
            </a:r>
            <a:r>
              <a:rPr lang="en-US" altLang="zh-TW" sz="2400" dirty="0"/>
              <a:t>2</a:t>
            </a:r>
            <a:r>
              <a:rPr lang="zh-TW" altLang="en-US" sz="2400" dirty="0"/>
              <a:t>幕。</a:t>
            </a:r>
            <a:br>
              <a:rPr lang="en-US" altLang="zh-TW" sz="2400" dirty="0"/>
            </a:br>
            <a:r>
              <a:rPr lang="zh-TW" altLang="en-US" sz="2400" dirty="0"/>
              <a:t>第</a:t>
            </a:r>
            <a:r>
              <a:rPr lang="en-US" altLang="zh-TW" sz="2400" dirty="0"/>
              <a:t>2</a:t>
            </a:r>
            <a:r>
              <a:rPr lang="zh-TW" altLang="en-US" sz="2400" dirty="0"/>
              <a:t>幕：戶外走路，走到底，切換到第</a:t>
            </a:r>
            <a:r>
              <a:rPr lang="en-US" altLang="zh-TW" sz="2400" dirty="0"/>
              <a:t>3</a:t>
            </a:r>
            <a:r>
              <a:rPr lang="zh-TW" altLang="en-US" sz="2400" dirty="0"/>
              <a:t>幕。</a:t>
            </a:r>
            <a:br>
              <a:rPr lang="en-US" altLang="zh-TW" sz="2400" dirty="0"/>
            </a:br>
            <a:r>
              <a:rPr lang="zh-TW" altLang="en-US" sz="2400" dirty="0"/>
              <a:t>第</a:t>
            </a:r>
            <a:r>
              <a:rPr lang="en-US" altLang="zh-TW" sz="2400" dirty="0"/>
              <a:t>3</a:t>
            </a:r>
            <a:r>
              <a:rPr lang="zh-TW" altLang="en-US" sz="2400" dirty="0"/>
              <a:t>幕：走到學校，遇到老師，跟老師問好，老師也回答，停</a:t>
            </a:r>
            <a:r>
              <a:rPr lang="en-US" altLang="zh-TW" sz="2400" dirty="0"/>
              <a:t>1</a:t>
            </a:r>
            <a:r>
              <a:rPr lang="zh-TW" altLang="en-US" sz="2400" dirty="0"/>
              <a:t>秒，切換到第</a:t>
            </a:r>
            <a:r>
              <a:rPr lang="en-US" altLang="zh-TW" sz="2400" dirty="0"/>
              <a:t>4</a:t>
            </a:r>
            <a:r>
              <a:rPr lang="zh-TW" altLang="en-US" sz="2400" dirty="0"/>
              <a:t>幕。</a:t>
            </a:r>
            <a:br>
              <a:rPr lang="en-US" altLang="zh-TW" sz="2400" dirty="0"/>
            </a:br>
            <a:r>
              <a:rPr lang="zh-TW" altLang="en-US" sz="2400" dirty="0"/>
              <a:t>第</a:t>
            </a:r>
            <a:r>
              <a:rPr lang="en-US" altLang="zh-TW" sz="2400" dirty="0"/>
              <a:t>4</a:t>
            </a:r>
            <a:r>
              <a:rPr lang="zh-TW" altLang="en-US" sz="2400" dirty="0"/>
              <a:t>幕：到戶外或是室內，做任何事情，請自訂。</a:t>
            </a:r>
            <a:br>
              <a:rPr lang="en-US" altLang="zh-TW" sz="2400" dirty="0"/>
            </a:br>
            <a:r>
              <a:rPr lang="zh-TW" altLang="en-US" sz="2400" dirty="0"/>
              <a:t>第</a:t>
            </a:r>
            <a:r>
              <a:rPr lang="en-US" altLang="zh-TW" sz="2400" dirty="0"/>
              <a:t>5</a:t>
            </a:r>
            <a:r>
              <a:rPr lang="zh-TW" altLang="en-US" sz="2400" dirty="0"/>
              <a:t>幕：結束戶外走路回家</a:t>
            </a:r>
            <a:r>
              <a:rPr lang="en-US" altLang="zh-TW" sz="2400" dirty="0"/>
              <a:t>(</a:t>
            </a:r>
            <a:r>
              <a:rPr lang="zh-TW" altLang="en-US" sz="2400" dirty="0"/>
              <a:t>呼應第</a:t>
            </a:r>
            <a:r>
              <a:rPr lang="en-US" altLang="zh-TW" sz="2400" dirty="0"/>
              <a:t>2</a:t>
            </a:r>
            <a:r>
              <a:rPr lang="zh-TW" altLang="en-US" sz="2400" dirty="0"/>
              <a:t>幕</a:t>
            </a:r>
            <a:r>
              <a:rPr lang="en-US" altLang="zh-TW" sz="2400" dirty="0"/>
              <a:t>)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946242317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1077</TotalTime>
  <Words>254</Words>
  <Application>Microsoft Office PowerPoint</Application>
  <PresentationFormat>寬螢幕</PresentationFormat>
  <Paragraphs>56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多面向</vt:lpstr>
      <vt:lpstr>108創造力資優</vt:lpstr>
      <vt:lpstr>Scratch背景：座標</vt:lpstr>
      <vt:lpstr>Scratch程式積木中有關動作的項目有哪些？</vt:lpstr>
      <vt:lpstr>角色出場注意事項</vt:lpstr>
      <vt:lpstr>角色退場</vt:lpstr>
      <vt:lpstr>第2個小程式：到處逛逛</vt:lpstr>
      <vt:lpstr>第3個小程式：背景切換</vt:lpstr>
      <vt:lpstr>背景切換</vt:lpstr>
      <vt:lpstr>第4個程式- 6個程式積木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科丁計畫</dc:title>
  <dc:creator>htaes2016</dc:creator>
  <cp:lastModifiedBy>和修 趙</cp:lastModifiedBy>
  <cp:revision>156</cp:revision>
  <dcterms:created xsi:type="dcterms:W3CDTF">2018-04-08T15:47:15Z</dcterms:created>
  <dcterms:modified xsi:type="dcterms:W3CDTF">2019-07-02T14:04:14Z</dcterms:modified>
</cp:coreProperties>
</file>