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aiwanarduino.blogspot.com/2014/08/blog-post_16.html" TargetMode="External"/><Relationship Id="rId2" Type="http://schemas.openxmlformats.org/officeDocument/2006/relationships/hyperlink" Target="http://taiwanarduino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新泰創資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2021.3.6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306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" name="圖片 1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188" y="4322147"/>
            <a:ext cx="1278950" cy="157760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EA0A9CB-CAC8-4D67-B35B-0ED6D6BD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25" y="369494"/>
            <a:ext cx="3753350" cy="49503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無</a:t>
            </a:r>
            <a:r>
              <a:rPr lang="en-US" altLang="zh-TW" dirty="0" smtClean="0"/>
              <a:t>L9110</a:t>
            </a:r>
            <a:r>
              <a:rPr lang="zh-TW" altLang="en-US" dirty="0" smtClean="0"/>
              <a:t>馬達控制器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7851" y="1953410"/>
            <a:ext cx="4851796" cy="3881437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485" y="4440831"/>
            <a:ext cx="2101567" cy="187919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31" y="610519"/>
            <a:ext cx="501946" cy="194504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5139" y="189948"/>
            <a:ext cx="689973" cy="2365616"/>
          </a:xfrm>
          <a:prstGeom prst="rect">
            <a:avLst/>
          </a:prstGeom>
        </p:spPr>
      </p:pic>
      <p:pic>
        <p:nvPicPr>
          <p:cNvPr id="26" name="Picture 2" descr="R300-ST 減速電機 DC.3v-12v 高/中/低速馬達 【5mmD軸】轉盤馬達 可正反轉馬達 微靜音馬達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953" y="689531"/>
            <a:ext cx="2259409" cy="19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0004" y="3124326"/>
            <a:ext cx="1503227" cy="1148913"/>
          </a:xfrm>
          <a:prstGeom prst="rect">
            <a:avLst/>
          </a:prstGeom>
        </p:spPr>
      </p:pic>
      <p:cxnSp>
        <p:nvCxnSpPr>
          <p:cNvPr id="1175" name="肘形接點 1174"/>
          <p:cNvCxnSpPr/>
          <p:nvPr/>
        </p:nvCxnSpPr>
        <p:spPr>
          <a:xfrm rot="5400000" flipH="1" flipV="1">
            <a:off x="8564009" y="1528899"/>
            <a:ext cx="1936954" cy="1683595"/>
          </a:xfrm>
          <a:prstGeom prst="bentConnector3">
            <a:avLst>
              <a:gd name="adj1" fmla="val 9892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肘形接點 1177"/>
          <p:cNvCxnSpPr/>
          <p:nvPr/>
        </p:nvCxnSpPr>
        <p:spPr>
          <a:xfrm flipV="1">
            <a:off x="632125" y="5191946"/>
            <a:ext cx="8905288" cy="1417398"/>
          </a:xfrm>
          <a:prstGeom prst="bentConnector3">
            <a:avLst>
              <a:gd name="adj1" fmla="val 9517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肘形接點 5"/>
          <p:cNvCxnSpPr/>
          <p:nvPr/>
        </p:nvCxnSpPr>
        <p:spPr>
          <a:xfrm rot="16200000" flipV="1">
            <a:off x="282374" y="3424713"/>
            <a:ext cx="1175136" cy="321681"/>
          </a:xfrm>
          <a:prstGeom prst="bentConnector3">
            <a:avLst>
              <a:gd name="adj1" fmla="val -22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>
            <a:off x="4160824" y="3593545"/>
            <a:ext cx="3796252" cy="475863"/>
          </a:xfrm>
          <a:prstGeom prst="bentConnector3">
            <a:avLst>
              <a:gd name="adj1" fmla="val 8503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接點 36"/>
          <p:cNvCxnSpPr/>
          <p:nvPr/>
        </p:nvCxnSpPr>
        <p:spPr>
          <a:xfrm>
            <a:off x="711042" y="2997986"/>
            <a:ext cx="7219300" cy="306242"/>
          </a:xfrm>
          <a:prstGeom prst="bentConnector3">
            <a:avLst>
              <a:gd name="adj1" fmla="val 9985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接點 52"/>
          <p:cNvCxnSpPr/>
          <p:nvPr/>
        </p:nvCxnSpPr>
        <p:spPr>
          <a:xfrm rot="16200000" flipV="1">
            <a:off x="8283625" y="3792157"/>
            <a:ext cx="2086279" cy="411442"/>
          </a:xfrm>
          <a:prstGeom prst="bentConnector3">
            <a:avLst>
              <a:gd name="adj1" fmla="val -60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直線接點 1027"/>
          <p:cNvCxnSpPr/>
          <p:nvPr/>
        </p:nvCxnSpPr>
        <p:spPr>
          <a:xfrm flipV="1">
            <a:off x="8485025" y="2951018"/>
            <a:ext cx="0" cy="361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接點 1030"/>
          <p:cNvCxnSpPr/>
          <p:nvPr/>
        </p:nvCxnSpPr>
        <p:spPr>
          <a:xfrm>
            <a:off x="8485026" y="2951018"/>
            <a:ext cx="6360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肘形接點 1041"/>
          <p:cNvCxnSpPr/>
          <p:nvPr/>
        </p:nvCxnSpPr>
        <p:spPr>
          <a:xfrm rot="5400000">
            <a:off x="7803241" y="2523306"/>
            <a:ext cx="2428200" cy="683972"/>
          </a:xfrm>
          <a:prstGeom prst="bentConnector3">
            <a:avLst>
              <a:gd name="adj1" fmla="val 11093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直線接點 1056"/>
          <p:cNvCxnSpPr/>
          <p:nvPr/>
        </p:nvCxnSpPr>
        <p:spPr>
          <a:xfrm flipH="1">
            <a:off x="9359327" y="1651192"/>
            <a:ext cx="10149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肘形接點 1081"/>
          <p:cNvCxnSpPr/>
          <p:nvPr/>
        </p:nvCxnSpPr>
        <p:spPr>
          <a:xfrm>
            <a:off x="7006188" y="4052782"/>
            <a:ext cx="2526297" cy="1483494"/>
          </a:xfrm>
          <a:prstGeom prst="bentConnector3">
            <a:avLst>
              <a:gd name="adj1" fmla="val 9198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肘形接點 1098"/>
          <p:cNvCxnSpPr/>
          <p:nvPr/>
        </p:nvCxnSpPr>
        <p:spPr>
          <a:xfrm flipV="1">
            <a:off x="4160822" y="4058443"/>
            <a:ext cx="2868530" cy="543560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1" name="直線接點 1110"/>
          <p:cNvCxnSpPr/>
          <p:nvPr/>
        </p:nvCxnSpPr>
        <p:spPr>
          <a:xfrm flipV="1">
            <a:off x="8311617" y="2734887"/>
            <a:ext cx="0" cy="604287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3" name="肘形接點 1112"/>
          <p:cNvCxnSpPr/>
          <p:nvPr/>
        </p:nvCxnSpPr>
        <p:spPr>
          <a:xfrm>
            <a:off x="6678560" y="2547251"/>
            <a:ext cx="1633057" cy="187636"/>
          </a:xfrm>
          <a:prstGeom prst="bentConnector3">
            <a:avLst>
              <a:gd name="adj1" fmla="val 115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" name="直線接點 1126"/>
          <p:cNvCxnSpPr/>
          <p:nvPr/>
        </p:nvCxnSpPr>
        <p:spPr>
          <a:xfrm flipV="1">
            <a:off x="8129847" y="2860302"/>
            <a:ext cx="0" cy="452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肘形接點 1129"/>
          <p:cNvCxnSpPr/>
          <p:nvPr/>
        </p:nvCxnSpPr>
        <p:spPr>
          <a:xfrm>
            <a:off x="4897254" y="2492212"/>
            <a:ext cx="3207654" cy="368090"/>
          </a:xfrm>
          <a:prstGeom prst="bentConnector3">
            <a:avLst>
              <a:gd name="adj1" fmla="val -1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肘形接點 1136"/>
          <p:cNvCxnSpPr/>
          <p:nvPr/>
        </p:nvCxnSpPr>
        <p:spPr>
          <a:xfrm rot="16200000" flipV="1">
            <a:off x="-85422" y="3414234"/>
            <a:ext cx="1704020" cy="528390"/>
          </a:xfrm>
          <a:prstGeom prst="bentConnector3">
            <a:avLst>
              <a:gd name="adj1" fmla="val 72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肘形接點 1142"/>
          <p:cNvCxnSpPr/>
          <p:nvPr/>
        </p:nvCxnSpPr>
        <p:spPr>
          <a:xfrm rot="5400000">
            <a:off x="3658899" y="2994138"/>
            <a:ext cx="1428546" cy="424695"/>
          </a:xfrm>
          <a:prstGeom prst="bentConnector3">
            <a:avLst>
              <a:gd name="adj1" fmla="val 10004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6" name="肘形接點 1165"/>
          <p:cNvCxnSpPr>
            <a:stCxn id="13" idx="2"/>
          </p:cNvCxnSpPr>
          <p:nvPr/>
        </p:nvCxnSpPr>
        <p:spPr>
          <a:xfrm rot="5400000">
            <a:off x="2476020" y="581935"/>
            <a:ext cx="270857" cy="4218112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肘形接點 1168"/>
          <p:cNvCxnSpPr/>
          <p:nvPr/>
        </p:nvCxnSpPr>
        <p:spPr>
          <a:xfrm rot="5400000">
            <a:off x="4554922" y="2401503"/>
            <a:ext cx="2538157" cy="1507241"/>
          </a:xfrm>
          <a:prstGeom prst="bentConnector3">
            <a:avLst>
              <a:gd name="adj1" fmla="val -10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7" name="直線接點 1176"/>
          <p:cNvCxnSpPr/>
          <p:nvPr/>
        </p:nvCxnSpPr>
        <p:spPr>
          <a:xfrm>
            <a:off x="4154196" y="4424202"/>
            <a:ext cx="8973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6" name="肘形接點 1185"/>
          <p:cNvCxnSpPr/>
          <p:nvPr/>
        </p:nvCxnSpPr>
        <p:spPr>
          <a:xfrm flipV="1">
            <a:off x="4160822" y="2119745"/>
            <a:ext cx="2589113" cy="2153494"/>
          </a:xfrm>
          <a:prstGeom prst="bentConnector3">
            <a:avLst>
              <a:gd name="adj1" fmla="val 44542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9" name="肘形接點 1188"/>
          <p:cNvCxnSpPr/>
          <p:nvPr/>
        </p:nvCxnSpPr>
        <p:spPr>
          <a:xfrm flipV="1">
            <a:off x="4160822" y="2410691"/>
            <a:ext cx="2672240" cy="1668616"/>
          </a:xfrm>
          <a:prstGeom prst="bentConnector3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肘形接點 1213"/>
          <p:cNvCxnSpPr/>
          <p:nvPr/>
        </p:nvCxnSpPr>
        <p:spPr>
          <a:xfrm rot="5400000">
            <a:off x="6656582" y="4304079"/>
            <a:ext cx="1707934" cy="1238596"/>
          </a:xfrm>
          <a:prstGeom prst="bentConnector3">
            <a:avLst>
              <a:gd name="adj1" fmla="val 10986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6" name="直線接點 1225"/>
          <p:cNvCxnSpPr/>
          <p:nvPr/>
        </p:nvCxnSpPr>
        <p:spPr>
          <a:xfrm>
            <a:off x="8311617" y="4069408"/>
            <a:ext cx="0" cy="2040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接點 268"/>
          <p:cNvCxnSpPr/>
          <p:nvPr/>
        </p:nvCxnSpPr>
        <p:spPr>
          <a:xfrm flipH="1">
            <a:off x="8485025" y="4063865"/>
            <a:ext cx="12244" cy="225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肘形接點 1228"/>
          <p:cNvCxnSpPr/>
          <p:nvPr/>
        </p:nvCxnSpPr>
        <p:spPr>
          <a:xfrm rot="10800000">
            <a:off x="6492543" y="5808311"/>
            <a:ext cx="1819074" cy="301545"/>
          </a:xfrm>
          <a:prstGeom prst="bentConnector3">
            <a:avLst>
              <a:gd name="adj1" fmla="val 9981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肘形接點 1232"/>
          <p:cNvCxnSpPr/>
          <p:nvPr/>
        </p:nvCxnSpPr>
        <p:spPr>
          <a:xfrm>
            <a:off x="6075576" y="5808311"/>
            <a:ext cx="2409449" cy="511716"/>
          </a:xfrm>
          <a:prstGeom prst="bentConnector3">
            <a:avLst>
              <a:gd name="adj1" fmla="val 3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0" name="肘形接點 1239"/>
          <p:cNvCxnSpPr/>
          <p:nvPr/>
        </p:nvCxnSpPr>
        <p:spPr>
          <a:xfrm>
            <a:off x="4160822" y="5041018"/>
            <a:ext cx="1816029" cy="767293"/>
          </a:xfrm>
          <a:prstGeom prst="bentConnector3">
            <a:avLst>
              <a:gd name="adj1" fmla="val 7792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肘形接點 1242"/>
          <p:cNvCxnSpPr/>
          <p:nvPr/>
        </p:nvCxnSpPr>
        <p:spPr>
          <a:xfrm rot="10800000">
            <a:off x="4160822" y="5166269"/>
            <a:ext cx="2211464" cy="642043"/>
          </a:xfrm>
          <a:prstGeom prst="bentConnector3">
            <a:avLst>
              <a:gd name="adj1" fmla="val 6772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6" name="肘形接點 1245"/>
          <p:cNvCxnSpPr/>
          <p:nvPr/>
        </p:nvCxnSpPr>
        <p:spPr>
          <a:xfrm>
            <a:off x="4160821" y="5487291"/>
            <a:ext cx="2589114" cy="215240"/>
          </a:xfrm>
          <a:prstGeom prst="bentConnector3">
            <a:avLst>
              <a:gd name="adj1" fmla="val 94949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肘形接點 1257"/>
          <p:cNvCxnSpPr/>
          <p:nvPr/>
        </p:nvCxnSpPr>
        <p:spPr>
          <a:xfrm rot="5400000">
            <a:off x="-144267" y="5434294"/>
            <a:ext cx="1951442" cy="398658"/>
          </a:xfrm>
          <a:prstGeom prst="bentConnector3">
            <a:avLst>
              <a:gd name="adj1" fmla="val 101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圖片 10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848" y="3925734"/>
            <a:ext cx="1298067" cy="180477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35" y="3970980"/>
            <a:ext cx="1307957" cy="189196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EA0A9CB-CAC8-4D67-B35B-0ED6D6BD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78" y="415393"/>
            <a:ext cx="3753350" cy="49503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無</a:t>
            </a:r>
            <a:r>
              <a:rPr lang="en-US" altLang="zh-TW" dirty="0" smtClean="0"/>
              <a:t>L9110</a:t>
            </a:r>
            <a:r>
              <a:rPr lang="zh-TW" altLang="en-US" dirty="0" smtClean="0"/>
              <a:t>馬達控制器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937" y="1749482"/>
            <a:ext cx="4851796" cy="3881437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296" y="540636"/>
            <a:ext cx="1869148" cy="167137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19" y="827297"/>
            <a:ext cx="393377" cy="1524338"/>
          </a:xfrm>
          <a:prstGeom prst="rect">
            <a:avLst/>
          </a:prstGeom>
        </p:spPr>
      </p:pic>
      <p:pic>
        <p:nvPicPr>
          <p:cNvPr id="26" name="Picture 2" descr="R300-ST 減速電機 DC.3v-12v 高/中/低速馬達 【5mmD軸】轉盤馬達 可正反轉馬達 微靜音馬達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42" y="375564"/>
            <a:ext cx="2081115" cy="1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2764" y="2919213"/>
            <a:ext cx="1503227" cy="1148913"/>
          </a:xfrm>
          <a:prstGeom prst="rect">
            <a:avLst/>
          </a:prstGeom>
        </p:spPr>
      </p:pic>
      <p:cxnSp>
        <p:nvCxnSpPr>
          <p:cNvPr id="1175" name="肘形接點 1174"/>
          <p:cNvCxnSpPr/>
          <p:nvPr/>
        </p:nvCxnSpPr>
        <p:spPr>
          <a:xfrm rot="10800000">
            <a:off x="6385273" y="1108044"/>
            <a:ext cx="1979104" cy="1425152"/>
          </a:xfrm>
          <a:prstGeom prst="bentConnector3">
            <a:avLst>
              <a:gd name="adj1" fmla="val 10544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肘形接點 1177"/>
          <p:cNvCxnSpPr/>
          <p:nvPr/>
        </p:nvCxnSpPr>
        <p:spPr>
          <a:xfrm>
            <a:off x="8745100" y="3886981"/>
            <a:ext cx="396556" cy="314258"/>
          </a:xfrm>
          <a:prstGeom prst="bentConnector3">
            <a:avLst>
              <a:gd name="adj1" fmla="val -240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肘形接點 5"/>
          <p:cNvCxnSpPr/>
          <p:nvPr/>
        </p:nvCxnSpPr>
        <p:spPr>
          <a:xfrm rot="16200000" flipV="1">
            <a:off x="855162" y="3220785"/>
            <a:ext cx="1175136" cy="321681"/>
          </a:xfrm>
          <a:prstGeom prst="bentConnector3">
            <a:avLst>
              <a:gd name="adj1" fmla="val -22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>
            <a:off x="4733612" y="3389617"/>
            <a:ext cx="3450823" cy="294239"/>
          </a:xfrm>
          <a:prstGeom prst="bentConnector3">
            <a:avLst>
              <a:gd name="adj1" fmla="val 9721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接點 36"/>
          <p:cNvCxnSpPr/>
          <p:nvPr/>
        </p:nvCxnSpPr>
        <p:spPr>
          <a:xfrm>
            <a:off x="1283830" y="2794058"/>
            <a:ext cx="6698572" cy="332398"/>
          </a:xfrm>
          <a:prstGeom prst="bentConnector3">
            <a:avLst>
              <a:gd name="adj1" fmla="val 10001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肘形接點 52"/>
          <p:cNvCxnSpPr/>
          <p:nvPr/>
        </p:nvCxnSpPr>
        <p:spPr>
          <a:xfrm rot="16200000" flipV="1">
            <a:off x="3883245" y="5040358"/>
            <a:ext cx="2056698" cy="369569"/>
          </a:xfrm>
          <a:prstGeom prst="bentConnector3">
            <a:avLst>
              <a:gd name="adj1" fmla="val 10052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直線接點 1027"/>
          <p:cNvCxnSpPr/>
          <p:nvPr/>
        </p:nvCxnSpPr>
        <p:spPr>
          <a:xfrm flipV="1">
            <a:off x="8184435" y="2654946"/>
            <a:ext cx="0" cy="480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接點 1030"/>
          <p:cNvCxnSpPr/>
          <p:nvPr/>
        </p:nvCxnSpPr>
        <p:spPr>
          <a:xfrm>
            <a:off x="8364377" y="2525941"/>
            <a:ext cx="9129" cy="595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9" name="肘形接點 1098"/>
          <p:cNvCxnSpPr/>
          <p:nvPr/>
        </p:nvCxnSpPr>
        <p:spPr>
          <a:xfrm rot="5400000" flipH="1" flipV="1">
            <a:off x="3864151" y="2387974"/>
            <a:ext cx="2876183" cy="1095857"/>
          </a:xfrm>
          <a:prstGeom prst="bentConnector3">
            <a:avLst>
              <a:gd name="adj1" fmla="val 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0" name="肘形接點 1129"/>
          <p:cNvCxnSpPr/>
          <p:nvPr/>
        </p:nvCxnSpPr>
        <p:spPr>
          <a:xfrm>
            <a:off x="5371172" y="2349759"/>
            <a:ext cx="2819083" cy="301368"/>
          </a:xfrm>
          <a:prstGeom prst="bentConnector3">
            <a:avLst>
              <a:gd name="adj1" fmla="val -128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7" name="肘形接點 1136"/>
          <p:cNvCxnSpPr/>
          <p:nvPr/>
        </p:nvCxnSpPr>
        <p:spPr>
          <a:xfrm flipV="1">
            <a:off x="1107410" y="720670"/>
            <a:ext cx="3652840" cy="339721"/>
          </a:xfrm>
          <a:prstGeom prst="bentConnector3">
            <a:avLst>
              <a:gd name="adj1" fmla="val 1000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3" name="肘形接點 1142"/>
          <p:cNvCxnSpPr/>
          <p:nvPr/>
        </p:nvCxnSpPr>
        <p:spPr>
          <a:xfrm rot="5400000">
            <a:off x="4242659" y="2839414"/>
            <a:ext cx="1368372" cy="386463"/>
          </a:xfrm>
          <a:prstGeom prst="bentConnector3">
            <a:avLst>
              <a:gd name="adj1" fmla="val 9920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6" name="肘形接點 1165"/>
          <p:cNvCxnSpPr>
            <a:stCxn id="13" idx="2"/>
          </p:cNvCxnSpPr>
          <p:nvPr/>
        </p:nvCxnSpPr>
        <p:spPr>
          <a:xfrm rot="5400000">
            <a:off x="2682958" y="579195"/>
            <a:ext cx="783611" cy="4328490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肘形接點 1168"/>
          <p:cNvCxnSpPr/>
          <p:nvPr/>
        </p:nvCxnSpPr>
        <p:spPr>
          <a:xfrm rot="10800000" flipV="1">
            <a:off x="5109617" y="5696590"/>
            <a:ext cx="4148041" cy="573603"/>
          </a:xfrm>
          <a:prstGeom prst="bentConnector3">
            <a:avLst>
              <a:gd name="adj1" fmla="val 190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6" name="肘形接點 1185"/>
          <p:cNvCxnSpPr/>
          <p:nvPr/>
        </p:nvCxnSpPr>
        <p:spPr>
          <a:xfrm>
            <a:off x="4733609" y="4036059"/>
            <a:ext cx="3788622" cy="2376836"/>
          </a:xfrm>
          <a:prstGeom prst="bentConnector3">
            <a:avLst>
              <a:gd name="adj1" fmla="val 17307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9" name="肘形接點 1188"/>
          <p:cNvCxnSpPr/>
          <p:nvPr/>
        </p:nvCxnSpPr>
        <p:spPr>
          <a:xfrm>
            <a:off x="4733610" y="3875380"/>
            <a:ext cx="3131938" cy="2680285"/>
          </a:xfrm>
          <a:prstGeom prst="bentConnector3">
            <a:avLst>
              <a:gd name="adj1" fmla="val 27439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4" name="肘形接點 1213"/>
          <p:cNvCxnSpPr/>
          <p:nvPr/>
        </p:nvCxnSpPr>
        <p:spPr>
          <a:xfrm rot="5400000">
            <a:off x="6943674" y="4439663"/>
            <a:ext cx="1761128" cy="720394"/>
          </a:xfrm>
          <a:prstGeom prst="bentConnector3">
            <a:avLst>
              <a:gd name="adj1" fmla="val 10569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9" name="肘形接點 1228"/>
          <p:cNvCxnSpPr/>
          <p:nvPr/>
        </p:nvCxnSpPr>
        <p:spPr>
          <a:xfrm rot="5400000">
            <a:off x="6812850" y="4145442"/>
            <a:ext cx="1779035" cy="1342276"/>
          </a:xfrm>
          <a:prstGeom prst="bentConnector3">
            <a:avLst>
              <a:gd name="adj1" fmla="val 11494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3" name="肘形接點 1232"/>
          <p:cNvCxnSpPr/>
          <p:nvPr/>
        </p:nvCxnSpPr>
        <p:spPr>
          <a:xfrm rot="5400000" flipH="1" flipV="1">
            <a:off x="6926607" y="4513274"/>
            <a:ext cx="2225863" cy="1050784"/>
          </a:xfrm>
          <a:prstGeom prst="bentConnector3">
            <a:avLst>
              <a:gd name="adj1" fmla="val 33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0" name="肘形接點 1239"/>
          <p:cNvCxnSpPr/>
          <p:nvPr/>
        </p:nvCxnSpPr>
        <p:spPr>
          <a:xfrm>
            <a:off x="4745999" y="4962711"/>
            <a:ext cx="2086484" cy="836535"/>
          </a:xfrm>
          <a:prstGeom prst="bentConnector3">
            <a:avLst>
              <a:gd name="adj1" fmla="val 95817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肘形接點 1242"/>
          <p:cNvCxnSpPr/>
          <p:nvPr/>
        </p:nvCxnSpPr>
        <p:spPr>
          <a:xfrm rot="10800000">
            <a:off x="4757700" y="4804166"/>
            <a:ext cx="1627573" cy="996389"/>
          </a:xfrm>
          <a:prstGeom prst="bentConnector3">
            <a:avLst>
              <a:gd name="adj1" fmla="val 5055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6" name="肘形接點 1245"/>
          <p:cNvCxnSpPr/>
          <p:nvPr/>
        </p:nvCxnSpPr>
        <p:spPr>
          <a:xfrm>
            <a:off x="4733610" y="5299103"/>
            <a:ext cx="2504994" cy="500516"/>
          </a:xfrm>
          <a:prstGeom prst="bentConnector3">
            <a:avLst>
              <a:gd name="adj1" fmla="val 9778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8" name="肘形接點 1257"/>
          <p:cNvCxnSpPr/>
          <p:nvPr/>
        </p:nvCxnSpPr>
        <p:spPr>
          <a:xfrm rot="16200000" flipH="1">
            <a:off x="-266266" y="2428295"/>
            <a:ext cx="3226437" cy="513239"/>
          </a:xfrm>
          <a:prstGeom prst="bentConnector3">
            <a:avLst>
              <a:gd name="adj1" fmla="val 9972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直線接點 1036"/>
          <p:cNvCxnSpPr/>
          <p:nvPr/>
        </p:nvCxnSpPr>
        <p:spPr>
          <a:xfrm>
            <a:off x="7993243" y="3719659"/>
            <a:ext cx="0" cy="1965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肘形接點 1038"/>
          <p:cNvCxnSpPr/>
          <p:nvPr/>
        </p:nvCxnSpPr>
        <p:spPr>
          <a:xfrm flipV="1">
            <a:off x="8488023" y="5610952"/>
            <a:ext cx="1000371" cy="223233"/>
          </a:xfrm>
          <a:prstGeom prst="bentConnector3">
            <a:avLst>
              <a:gd name="adj1" fmla="val 10152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8298073" y="1166018"/>
            <a:ext cx="0" cy="19656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肘形接點 1046"/>
          <p:cNvCxnSpPr/>
          <p:nvPr/>
        </p:nvCxnSpPr>
        <p:spPr>
          <a:xfrm>
            <a:off x="6616009" y="5723023"/>
            <a:ext cx="884908" cy="428574"/>
          </a:xfrm>
          <a:prstGeom prst="bentConnector3">
            <a:avLst>
              <a:gd name="adj1" fmla="val -166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肘形接點 146"/>
          <p:cNvCxnSpPr/>
          <p:nvPr/>
        </p:nvCxnSpPr>
        <p:spPr>
          <a:xfrm>
            <a:off x="4754314" y="709366"/>
            <a:ext cx="1661355" cy="49234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肘形接點 151"/>
          <p:cNvCxnSpPr/>
          <p:nvPr/>
        </p:nvCxnSpPr>
        <p:spPr>
          <a:xfrm rot="16200000" flipH="1">
            <a:off x="7352033" y="4686796"/>
            <a:ext cx="2143711" cy="114664"/>
          </a:xfrm>
          <a:prstGeom prst="bentConnector3">
            <a:avLst>
              <a:gd name="adj1" fmla="val 46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肘形接點 263"/>
          <p:cNvCxnSpPr/>
          <p:nvPr/>
        </p:nvCxnSpPr>
        <p:spPr>
          <a:xfrm flipV="1">
            <a:off x="8648107" y="5620487"/>
            <a:ext cx="1232025" cy="316822"/>
          </a:xfrm>
          <a:prstGeom prst="bentConnector3">
            <a:avLst>
              <a:gd name="adj1" fmla="val 985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肘形接點 264"/>
          <p:cNvCxnSpPr/>
          <p:nvPr/>
        </p:nvCxnSpPr>
        <p:spPr>
          <a:xfrm rot="16200000" flipH="1">
            <a:off x="7466648" y="4762653"/>
            <a:ext cx="2257795" cy="91517"/>
          </a:xfrm>
          <a:prstGeom prst="bentConnector3">
            <a:avLst>
              <a:gd name="adj1" fmla="val 39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肘形接點 283"/>
          <p:cNvCxnSpPr/>
          <p:nvPr/>
        </p:nvCxnSpPr>
        <p:spPr>
          <a:xfrm flipV="1">
            <a:off x="8854533" y="5553748"/>
            <a:ext cx="1439280" cy="499924"/>
          </a:xfrm>
          <a:prstGeom prst="bentConnector3">
            <a:avLst>
              <a:gd name="adj1" fmla="val 10024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肘形接點 284"/>
          <p:cNvCxnSpPr/>
          <p:nvPr/>
        </p:nvCxnSpPr>
        <p:spPr>
          <a:xfrm rot="16200000" flipH="1">
            <a:off x="7609375" y="4808544"/>
            <a:ext cx="2379674" cy="110584"/>
          </a:xfrm>
          <a:prstGeom prst="bentConnector3">
            <a:avLst>
              <a:gd name="adj1" fmla="val 354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肘形接點 333"/>
          <p:cNvCxnSpPr/>
          <p:nvPr/>
        </p:nvCxnSpPr>
        <p:spPr>
          <a:xfrm flipV="1">
            <a:off x="8488023" y="5663798"/>
            <a:ext cx="1183319" cy="749238"/>
          </a:xfrm>
          <a:prstGeom prst="bentConnector3">
            <a:avLst>
              <a:gd name="adj1" fmla="val 9355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肘形接點 340"/>
          <p:cNvCxnSpPr/>
          <p:nvPr/>
        </p:nvCxnSpPr>
        <p:spPr>
          <a:xfrm rot="10800000" flipV="1">
            <a:off x="7832300" y="5686861"/>
            <a:ext cx="2228188" cy="864965"/>
          </a:xfrm>
          <a:prstGeom prst="bentConnector3">
            <a:avLst>
              <a:gd name="adj1" fmla="val 3739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線接點 295"/>
          <p:cNvCxnSpPr/>
          <p:nvPr/>
        </p:nvCxnSpPr>
        <p:spPr>
          <a:xfrm>
            <a:off x="5833545" y="1463890"/>
            <a:ext cx="58212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肘形接點 355"/>
          <p:cNvCxnSpPr/>
          <p:nvPr/>
        </p:nvCxnSpPr>
        <p:spPr>
          <a:xfrm rot="16200000" flipH="1">
            <a:off x="580231" y="3457219"/>
            <a:ext cx="1353627" cy="693053"/>
          </a:xfrm>
          <a:prstGeom prst="bentConnector3">
            <a:avLst>
              <a:gd name="adj1" fmla="val 10035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肘形接點 358"/>
          <p:cNvCxnSpPr>
            <a:stCxn id="26" idx="1"/>
          </p:cNvCxnSpPr>
          <p:nvPr/>
        </p:nvCxnSpPr>
        <p:spPr>
          <a:xfrm rot="10800000" flipV="1">
            <a:off x="8564932" y="1261339"/>
            <a:ext cx="1106411" cy="1860270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肘形接點 360"/>
          <p:cNvCxnSpPr/>
          <p:nvPr/>
        </p:nvCxnSpPr>
        <p:spPr>
          <a:xfrm rot="5400000">
            <a:off x="8064123" y="2597887"/>
            <a:ext cx="2698985" cy="498830"/>
          </a:xfrm>
          <a:prstGeom prst="bentConnector3">
            <a:avLst>
              <a:gd name="adj1" fmla="val 41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5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EA0A9CB-CAC8-4D67-B35B-0ED6D6BD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576" y="381833"/>
            <a:ext cx="6730824" cy="660400"/>
          </a:xfrm>
        </p:spPr>
        <p:txBody>
          <a:bodyPr/>
          <a:lstStyle/>
          <a:p>
            <a:r>
              <a:rPr lang="zh-TW" altLang="en-US" dirty="0" smtClean="0"/>
              <a:t>共陰極</a:t>
            </a:r>
            <a:r>
              <a:rPr lang="en-US" altLang="zh-TW" dirty="0" smtClean="0"/>
              <a:t>LED</a:t>
            </a:r>
            <a:r>
              <a:rPr lang="zh-TW" altLang="en-US" dirty="0" smtClean="0"/>
              <a:t>範例</a:t>
            </a:r>
            <a:endParaRPr lang="zh-TW" altLang="en-US" dirty="0"/>
          </a:p>
        </p:txBody>
      </p:sp>
      <p:pic>
        <p:nvPicPr>
          <p:cNvPr id="5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109" y="1108075"/>
            <a:ext cx="6294966" cy="51710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613" y="6163727"/>
            <a:ext cx="1004887" cy="51146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182" y="1663700"/>
            <a:ext cx="2160706" cy="4856754"/>
          </a:xfrm>
          <a:prstGeom prst="rect">
            <a:avLst/>
          </a:prstGeom>
        </p:spPr>
      </p:pic>
      <p:cxnSp>
        <p:nvCxnSpPr>
          <p:cNvPr id="8" name="肘形接點 7"/>
          <p:cNvCxnSpPr/>
          <p:nvPr/>
        </p:nvCxnSpPr>
        <p:spPr>
          <a:xfrm rot="5400000" flipH="1" flipV="1">
            <a:off x="4405877" y="2541025"/>
            <a:ext cx="5009156" cy="2467107"/>
          </a:xfrm>
          <a:prstGeom prst="bentConnector3">
            <a:avLst>
              <a:gd name="adj1" fmla="val -679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接點 8"/>
          <p:cNvCxnSpPr/>
          <p:nvPr/>
        </p:nvCxnSpPr>
        <p:spPr>
          <a:xfrm>
            <a:off x="8144009" y="1270000"/>
            <a:ext cx="1126991" cy="393700"/>
          </a:xfrm>
          <a:prstGeom prst="bentConnector3">
            <a:avLst>
              <a:gd name="adj1" fmla="val 9733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接點 9"/>
          <p:cNvCxnSpPr/>
          <p:nvPr/>
        </p:nvCxnSpPr>
        <p:spPr>
          <a:xfrm rot="5400000" flipH="1" flipV="1">
            <a:off x="4639179" y="3084779"/>
            <a:ext cx="5302766" cy="1217675"/>
          </a:xfrm>
          <a:prstGeom prst="bentConnector3">
            <a:avLst>
              <a:gd name="adj1" fmla="val -1971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接點 10"/>
          <p:cNvCxnSpPr/>
          <p:nvPr/>
        </p:nvCxnSpPr>
        <p:spPr>
          <a:xfrm>
            <a:off x="7899400" y="1042233"/>
            <a:ext cx="2324100" cy="660400"/>
          </a:xfrm>
          <a:prstGeom prst="bentConnector3">
            <a:avLst>
              <a:gd name="adj1" fmla="val 98634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0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77333" y="609600"/>
            <a:ext cx="4618235" cy="710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/>
              <a:t>紅外線接收器</a:t>
            </a:r>
            <a:r>
              <a:rPr lang="en-US" altLang="zh-TW"/>
              <a:t>1838B</a:t>
            </a:r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77333" y="1590262"/>
            <a:ext cx="8596668" cy="4188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紅外線是目前最常見的一種無線通訊方式，在家電以及玩具產品中普遍被使用，如電視</a:t>
            </a:r>
            <a:r>
              <a:rPr lang="en-US" altLang="zh-TW" dirty="0"/>
              <a:t>(TV)</a:t>
            </a:r>
            <a:r>
              <a:rPr lang="zh-TW" altLang="en-US" dirty="0"/>
              <a:t>、音響</a:t>
            </a:r>
            <a:r>
              <a:rPr lang="en-US" altLang="zh-TW" dirty="0"/>
              <a:t>(Stereo Set ) </a:t>
            </a:r>
            <a:r>
              <a:rPr lang="zh-TW" altLang="en-US" dirty="0"/>
              <a:t>、錄放影機</a:t>
            </a:r>
            <a:r>
              <a:rPr lang="en-US" altLang="zh-TW" dirty="0"/>
              <a:t>(Video Cassette Recorder)</a:t>
            </a:r>
            <a:r>
              <a:rPr lang="zh-TW" altLang="en-US" dirty="0"/>
              <a:t>、冷氣機</a:t>
            </a:r>
            <a:r>
              <a:rPr lang="en-US" altLang="zh-TW" dirty="0"/>
              <a:t>(Air-Conditioner)</a:t>
            </a:r>
            <a:r>
              <a:rPr lang="zh-TW" altLang="en-US" dirty="0"/>
              <a:t>、</a:t>
            </a:r>
            <a:r>
              <a:rPr lang="en-US" altLang="zh-TW" dirty="0"/>
              <a:t>DVD</a:t>
            </a:r>
            <a:r>
              <a:rPr lang="zh-TW" altLang="en-US" dirty="0"/>
              <a:t>播放機</a:t>
            </a:r>
            <a:r>
              <a:rPr lang="en-US" altLang="zh-TW" dirty="0"/>
              <a:t>(</a:t>
            </a:r>
            <a:r>
              <a:rPr lang="en-US" altLang="zh-TW" dirty="0" err="1"/>
              <a:t>Dvd</a:t>
            </a:r>
            <a:r>
              <a:rPr lang="en-US" altLang="zh-TW" dirty="0"/>
              <a:t> Player)</a:t>
            </a:r>
            <a:r>
              <a:rPr lang="zh-TW" altLang="en-US" dirty="0"/>
              <a:t>、</a:t>
            </a:r>
            <a:r>
              <a:rPr lang="en-US" altLang="zh-TW" dirty="0"/>
              <a:t>MP3 </a:t>
            </a:r>
            <a:r>
              <a:rPr lang="zh-TW" altLang="en-US" dirty="0"/>
              <a:t>播放機</a:t>
            </a:r>
            <a:r>
              <a:rPr lang="en-US" altLang="zh-TW" dirty="0"/>
              <a:t>(MP3 Player)</a:t>
            </a:r>
            <a:r>
              <a:rPr lang="zh-TW" altLang="en-US" dirty="0"/>
              <a:t>、遙控車</a:t>
            </a:r>
            <a:r>
              <a:rPr lang="en-US" altLang="zh-TW" dirty="0"/>
              <a:t>(Remote Control Car)…</a:t>
            </a:r>
            <a:r>
              <a:rPr lang="zh-TW" altLang="en-US" dirty="0"/>
              <a:t>等。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資料來源：</a:t>
            </a:r>
            <a:r>
              <a:rPr lang="en-US" altLang="zh-TW" sz="1400" b="1" dirty="0">
                <a:hlinkClick r:id="rId2"/>
              </a:rPr>
              <a:t>(</a:t>
            </a:r>
            <a:r>
              <a:rPr lang="zh-TW" altLang="en-US" sz="1400" b="1" dirty="0">
                <a:hlinkClick r:id="rId2"/>
              </a:rPr>
              <a:t>知識開源共享</a:t>
            </a:r>
            <a:r>
              <a:rPr lang="en-US" altLang="zh-TW" sz="1400" b="1" dirty="0">
                <a:hlinkClick r:id="rId2"/>
              </a:rPr>
              <a:t>) </a:t>
            </a:r>
            <a:r>
              <a:rPr lang="en-US" altLang="zh-TW" sz="1400" dirty="0">
                <a:hlinkClick r:id="rId3"/>
              </a:rPr>
              <a:t>http://taiwanarduino.blogspot.com/2014/08/blog-post_16.html</a:t>
            </a:r>
            <a:endParaRPr lang="zh-TW" altLang="en-US" sz="1400" dirty="0"/>
          </a:p>
          <a:p>
            <a:r>
              <a:rPr lang="zh-TW" altLang="en-US" dirty="0"/>
              <a:t>工作電壓：</a:t>
            </a:r>
            <a:r>
              <a:rPr lang="en-US" altLang="zh-TW" b="1" dirty="0">
                <a:solidFill>
                  <a:srgbClr val="FF0000"/>
                </a:solidFill>
              </a:rPr>
              <a:t>2.7-5.5V</a:t>
            </a:r>
          </a:p>
          <a:p>
            <a:r>
              <a:rPr lang="zh-TW" altLang="en-US" dirty="0"/>
              <a:t>接收角度：</a:t>
            </a:r>
            <a:r>
              <a:rPr lang="en-US" altLang="zh-TW" dirty="0"/>
              <a:t>45</a:t>
            </a:r>
            <a:r>
              <a:rPr lang="zh-TW" altLang="en-US" dirty="0"/>
              <a:t>度</a:t>
            </a:r>
            <a:endParaRPr lang="en-US" altLang="zh-TW" dirty="0"/>
          </a:p>
          <a:p>
            <a:r>
              <a:rPr lang="zh-TW" altLang="en-US" dirty="0"/>
              <a:t>接收距離：</a:t>
            </a:r>
            <a:r>
              <a:rPr lang="en-US" altLang="zh-TW" dirty="0"/>
              <a:t>15-18</a:t>
            </a:r>
            <a:r>
              <a:rPr lang="zh-TW" altLang="en-US" dirty="0"/>
              <a:t>米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55" y="464549"/>
            <a:ext cx="838200" cy="32480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24" y="609600"/>
            <a:ext cx="972108" cy="261435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0731005" y="3712574"/>
            <a:ext cx="52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D8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359281" y="3712574"/>
            <a:ext cx="52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5V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4493" y="3443293"/>
            <a:ext cx="4110990" cy="323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513175" cy="1320800"/>
          </a:xfrm>
        </p:spPr>
        <p:txBody>
          <a:bodyPr/>
          <a:lstStyle/>
          <a:p>
            <a:r>
              <a:rPr lang="en-US" altLang="zh-TW" b="1" dirty="0"/>
              <a:t>ISD1820 </a:t>
            </a:r>
            <a:r>
              <a:rPr lang="zh-TW" altLang="en-US" b="1" dirty="0"/>
              <a:t>錄放音模組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528823"/>
            <a:ext cx="5889721" cy="549360"/>
          </a:xfrm>
        </p:spPr>
        <p:txBody>
          <a:bodyPr/>
          <a:lstStyle/>
          <a:p>
            <a:r>
              <a:rPr lang="en-US" altLang="zh-TW" dirty="0"/>
              <a:t>ISD1820</a:t>
            </a:r>
            <a:r>
              <a:rPr lang="zh-TW" altLang="en-US" dirty="0"/>
              <a:t>是一種錄音及播放模組。錄音時間為</a:t>
            </a:r>
            <a:r>
              <a:rPr lang="en-US" altLang="zh-TW" dirty="0"/>
              <a:t>10</a:t>
            </a:r>
            <a:r>
              <a:rPr lang="zh-TW" altLang="en-US" dirty="0"/>
              <a:t>秒。</a:t>
            </a:r>
            <a:endParaRPr lang="en-US" altLang="zh-TW" dirty="0"/>
          </a:p>
        </p:txBody>
      </p:sp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9" t="12655" r="7510" b="12387"/>
          <a:stretch/>
        </p:blipFill>
        <p:spPr>
          <a:xfrm>
            <a:off x="8686801" y="207818"/>
            <a:ext cx="3275214" cy="29094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7333" y="2203595"/>
            <a:ext cx="77185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1. </a:t>
            </a:r>
            <a:r>
              <a:rPr lang="en-US" altLang="zh-TW" b="1" dirty="0"/>
              <a:t>VCC</a:t>
            </a:r>
            <a:r>
              <a:rPr lang="zh-TW" altLang="en-US" dirty="0"/>
              <a:t> </a:t>
            </a:r>
            <a:r>
              <a:rPr lang="en-US" altLang="zh-TW" dirty="0"/>
              <a:t>– </a:t>
            </a:r>
            <a:r>
              <a:rPr lang="en-US" altLang="zh-TW" b="1" dirty="0">
                <a:solidFill>
                  <a:srgbClr val="FF0000"/>
                </a:solidFill>
              </a:rPr>
              <a:t>3.3V</a:t>
            </a:r>
            <a:r>
              <a:rPr lang="zh-TW" altLang="en-US" b="1" dirty="0">
                <a:solidFill>
                  <a:srgbClr val="FF0000"/>
                </a:solidFill>
              </a:rPr>
              <a:t>電源</a:t>
            </a:r>
          </a:p>
          <a:p>
            <a:r>
              <a:rPr lang="en-US" altLang="zh-TW" dirty="0"/>
              <a:t>2. </a:t>
            </a:r>
            <a:r>
              <a:rPr lang="en-US" altLang="zh-TW" b="1" dirty="0"/>
              <a:t>GND</a:t>
            </a:r>
            <a:r>
              <a:rPr lang="zh-TW" altLang="en-US" dirty="0"/>
              <a:t> </a:t>
            </a:r>
            <a:r>
              <a:rPr lang="en-US" altLang="zh-TW" dirty="0"/>
              <a:t>– </a:t>
            </a:r>
            <a:r>
              <a:rPr lang="zh-TW" altLang="en-US" dirty="0"/>
              <a:t>電源地</a:t>
            </a:r>
          </a:p>
          <a:p>
            <a:r>
              <a:rPr lang="en-US" altLang="zh-TW" dirty="0"/>
              <a:t>3. </a:t>
            </a:r>
            <a:r>
              <a:rPr lang="en-US" altLang="zh-TW" b="1" dirty="0"/>
              <a:t>REC</a:t>
            </a:r>
            <a:r>
              <a:rPr lang="zh-TW" altLang="en-US" dirty="0"/>
              <a:t> </a:t>
            </a:r>
            <a:r>
              <a:rPr lang="en-US" altLang="zh-TW" dirty="0"/>
              <a:t>– REC</a:t>
            </a:r>
            <a:r>
              <a:rPr lang="zh-TW" altLang="en-US" dirty="0"/>
              <a:t>輸入是高電平有效記錄信號。</a:t>
            </a:r>
            <a:r>
              <a:rPr lang="en-US" altLang="zh-TW" dirty="0"/>
              <a:t>REC</a:t>
            </a:r>
            <a:r>
              <a:rPr lang="zh-TW" altLang="en-US" dirty="0"/>
              <a:t>為</a:t>
            </a:r>
            <a:r>
              <a:rPr lang="en-US" altLang="zh-TW" dirty="0"/>
              <a:t>HIGH</a:t>
            </a:r>
            <a:r>
              <a:rPr lang="zh-TW" altLang="en-US" dirty="0"/>
              <a:t>時，模塊開始記錄。在錄製期間，此引腳必須保持高電平。</a:t>
            </a:r>
            <a:r>
              <a:rPr lang="en-US" altLang="zh-TW" dirty="0"/>
              <a:t>REC</a:t>
            </a:r>
            <a:r>
              <a:rPr lang="zh-TW" altLang="en-US" dirty="0"/>
              <a:t>優先於播放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（</a:t>
            </a:r>
            <a:r>
              <a:rPr lang="en-US" altLang="zh-TW" dirty="0"/>
              <a:t>PLAYL</a:t>
            </a:r>
            <a:r>
              <a:rPr lang="zh-TW" altLang="en-US" dirty="0"/>
              <a:t>或</a:t>
            </a:r>
            <a:r>
              <a:rPr lang="en-US" altLang="zh-TW" dirty="0"/>
              <a:t>PLAYE</a:t>
            </a:r>
            <a:r>
              <a:rPr lang="zh-TW" altLang="en-US" dirty="0"/>
              <a:t>）信號。</a:t>
            </a:r>
          </a:p>
          <a:p>
            <a:r>
              <a:rPr lang="en-US" altLang="zh-TW" dirty="0"/>
              <a:t>4. </a:t>
            </a:r>
            <a:r>
              <a:rPr lang="en-US" altLang="zh-TW" b="1" dirty="0"/>
              <a:t>PLAYE</a:t>
            </a:r>
            <a:r>
              <a:rPr lang="zh-TW" altLang="en-US" dirty="0"/>
              <a:t> </a:t>
            </a:r>
            <a:r>
              <a:rPr lang="en-US" altLang="zh-TW" dirty="0"/>
              <a:t>-</a:t>
            </a:r>
            <a:r>
              <a:rPr lang="zh-TW" altLang="en-US" dirty="0"/>
              <a:t>回放，邊沿激活：當檢測到在高跳變繼續進行，直到一個結束消息（</a:t>
            </a:r>
            <a:r>
              <a:rPr lang="en-US" altLang="zh-TW" dirty="0"/>
              <a:t>EOM</a:t>
            </a:r>
            <a:r>
              <a:rPr lang="zh-TW" altLang="en-US" dirty="0"/>
              <a:t>）標誌物在遇到或到達存儲器空間的末尾。</a:t>
            </a:r>
          </a:p>
          <a:p>
            <a:r>
              <a:rPr lang="en-US" altLang="zh-TW" dirty="0"/>
              <a:t>5. </a:t>
            </a:r>
            <a:r>
              <a:rPr lang="en-US" altLang="zh-TW" b="1" dirty="0"/>
              <a:t>PLAYL</a:t>
            </a:r>
            <a:r>
              <a:rPr lang="zh-TW" altLang="en-US" dirty="0"/>
              <a:t> </a:t>
            </a:r>
            <a:r>
              <a:rPr lang="en-US" altLang="zh-TW" dirty="0"/>
              <a:t>– </a:t>
            </a:r>
            <a:r>
              <a:rPr lang="zh-TW" altLang="en-US" dirty="0"/>
              <a:t>播放，電平激活，當此輸入引腳電平轉換為</a:t>
            </a:r>
            <a:r>
              <a:rPr lang="en-US" altLang="zh-TW" dirty="0"/>
              <a:t>LOW</a:t>
            </a:r>
            <a:r>
              <a:rPr lang="zh-TW" altLang="en-US" dirty="0"/>
              <a:t>至</a:t>
            </a:r>
            <a:r>
              <a:rPr lang="en-US" altLang="zh-TW" dirty="0"/>
              <a:t>HIGH</a:t>
            </a:r>
            <a:r>
              <a:rPr lang="zh-TW" altLang="en-US" dirty="0"/>
              <a:t>時，啟動播放週期。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揚聲器輸出 </a:t>
            </a:r>
            <a:r>
              <a:rPr lang="en-US" altLang="zh-TW" dirty="0"/>
              <a:t>– SP +</a:t>
            </a:r>
            <a:r>
              <a:rPr lang="zh-TW" altLang="en-US" dirty="0"/>
              <a:t>和</a:t>
            </a:r>
            <a:r>
              <a:rPr lang="en-US" altLang="zh-TW" dirty="0"/>
              <a:t>SP-</a:t>
            </a:r>
            <a:r>
              <a:rPr lang="zh-TW" altLang="en-US" dirty="0"/>
              <a:t>引腳為阻抗低至</a:t>
            </a:r>
            <a:r>
              <a:rPr lang="en-US" altLang="zh-TW" dirty="0"/>
              <a:t>8Ω</a:t>
            </a:r>
            <a:r>
              <a:rPr lang="zh-TW" altLang="en-US" dirty="0"/>
              <a:t>的揚聲器提供直接驅動。</a:t>
            </a:r>
          </a:p>
          <a:p>
            <a:r>
              <a:rPr lang="en-US" altLang="zh-TW" dirty="0"/>
              <a:t>7. </a:t>
            </a:r>
            <a:r>
              <a:rPr lang="zh-TW" altLang="en-US" b="1" dirty="0"/>
              <a:t>麥克風</a:t>
            </a:r>
            <a:r>
              <a:rPr lang="zh-TW" altLang="en-US" dirty="0"/>
              <a:t> </a:t>
            </a:r>
            <a:r>
              <a:rPr lang="en-US" altLang="zh-TW" dirty="0"/>
              <a:t>– </a:t>
            </a:r>
            <a:r>
              <a:rPr lang="zh-TW" altLang="en-US" dirty="0"/>
              <a:t>麥克風輸入，麥克風輸入將其信號傳輸到片上前置放大器。</a:t>
            </a:r>
          </a:p>
          <a:p>
            <a:r>
              <a:rPr lang="en-US" altLang="zh-TW" dirty="0"/>
              <a:t>8. </a:t>
            </a:r>
            <a:r>
              <a:rPr lang="en-US" altLang="zh-TW" b="1" dirty="0"/>
              <a:t>FT</a:t>
            </a:r>
            <a:r>
              <a:rPr lang="zh-TW" altLang="en-US" dirty="0"/>
              <a:t> </a:t>
            </a:r>
            <a:r>
              <a:rPr lang="en-US" altLang="zh-TW" dirty="0"/>
              <a:t>– </a:t>
            </a:r>
            <a:r>
              <a:rPr lang="zh-TW" altLang="en-US" dirty="0"/>
              <a:t>饋通：通過連接迷你跳線，此模式可使麥克風直接驅動揚聲器。</a:t>
            </a:r>
          </a:p>
          <a:p>
            <a:r>
              <a:rPr lang="en-US" altLang="zh-TW" dirty="0"/>
              <a:t>9. </a:t>
            </a:r>
            <a:r>
              <a:rPr lang="en-US" altLang="zh-TW" b="1" dirty="0"/>
              <a:t>P-E</a:t>
            </a:r>
            <a:r>
              <a:rPr lang="zh-TW" altLang="en-US" dirty="0"/>
              <a:t> </a:t>
            </a:r>
            <a:r>
              <a:rPr lang="en-US" altLang="zh-TW" dirty="0"/>
              <a:t>– </a:t>
            </a:r>
            <a:r>
              <a:rPr lang="zh-TW" altLang="en-US" dirty="0"/>
              <a:t>通過連接迷你跳線，無休止地播放唱片。</a:t>
            </a:r>
          </a:p>
        </p:txBody>
      </p:sp>
      <p:sp>
        <p:nvSpPr>
          <p:cNvPr id="9" name="矩形 8"/>
          <p:cNvSpPr/>
          <p:nvPr/>
        </p:nvSpPr>
        <p:spPr>
          <a:xfrm>
            <a:off x="8520545" y="1055719"/>
            <a:ext cx="640082" cy="4239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520545" y="1848194"/>
            <a:ext cx="651161" cy="1884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926186" y="1757740"/>
            <a:ext cx="61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D12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145" y="3485799"/>
            <a:ext cx="3438525" cy="3152775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915189" y="988702"/>
            <a:ext cx="68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FF0000"/>
                </a:solidFill>
              </a:rPr>
              <a:t>3.3V</a:t>
            </a:r>
          </a:p>
          <a:p>
            <a:r>
              <a:rPr lang="en-US" altLang="zh-TW" sz="1600" dirty="0"/>
              <a:t>GND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983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313" y="792480"/>
            <a:ext cx="8596668" cy="762000"/>
          </a:xfrm>
        </p:spPr>
        <p:txBody>
          <a:bodyPr/>
          <a:lstStyle/>
          <a:p>
            <a:r>
              <a:rPr lang="en-US" altLang="zh-TW" b="1" dirty="0"/>
              <a:t>L9110S </a:t>
            </a:r>
            <a:r>
              <a:rPr lang="zh-TW" altLang="en-US" b="1" dirty="0"/>
              <a:t>兩路馬達驅動模組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10887" r="1941" b="15868"/>
          <a:stretch/>
        </p:blipFill>
        <p:spPr>
          <a:xfrm>
            <a:off x="7523019" y="476597"/>
            <a:ext cx="3665913" cy="2842952"/>
          </a:xfrm>
        </p:spPr>
      </p:pic>
      <p:sp>
        <p:nvSpPr>
          <p:cNvPr id="5" name="矩形 4"/>
          <p:cNvSpPr/>
          <p:nvPr/>
        </p:nvSpPr>
        <p:spPr>
          <a:xfrm>
            <a:off x="10399220" y="1571108"/>
            <a:ext cx="789711" cy="1413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7414953" y="1906387"/>
            <a:ext cx="1151311" cy="1413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76570" y="1634048"/>
            <a:ext cx="6411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雙</a:t>
            </a:r>
            <a:r>
              <a:rPr lang="en-US" altLang="zh-TW" dirty="0"/>
              <a:t>L9110S</a:t>
            </a:r>
            <a:r>
              <a:rPr lang="zh-TW" altLang="en-US" dirty="0"/>
              <a:t>晶片的電機驅動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模組供電電壓：</a:t>
            </a:r>
            <a:r>
              <a:rPr lang="en-US" altLang="zh-TW" b="1" dirty="0">
                <a:solidFill>
                  <a:srgbClr val="FF0000"/>
                </a:solidFill>
              </a:rPr>
              <a:t>2.5-12V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適合的電機範圍：電機工作電壓</a:t>
            </a:r>
            <a:r>
              <a:rPr lang="en-US" altLang="zh-TW" dirty="0"/>
              <a:t>2.5v-12V</a:t>
            </a:r>
            <a:r>
              <a:rPr lang="zh-TW" altLang="en-US" dirty="0"/>
              <a:t>之間，最大工作電流</a:t>
            </a:r>
            <a:r>
              <a:rPr lang="en-US" altLang="zh-TW" dirty="0"/>
              <a:t>0.8A</a:t>
            </a:r>
            <a:r>
              <a:rPr lang="zh-TW" altLang="en-US" dirty="0"/>
              <a:t>，目前市面上的智慧小車電壓和電流都在此範圍內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可以同時驅動</a:t>
            </a:r>
            <a:r>
              <a:rPr lang="en-US" altLang="zh-TW" dirty="0"/>
              <a:t>2</a:t>
            </a:r>
            <a:r>
              <a:rPr lang="zh-TW" altLang="en-US" dirty="0"/>
              <a:t>個直流電機，或者</a:t>
            </a:r>
            <a:r>
              <a:rPr lang="en-US" altLang="zh-TW" dirty="0"/>
              <a:t>1</a:t>
            </a:r>
            <a:r>
              <a:rPr lang="zh-TW" altLang="en-US" dirty="0"/>
              <a:t>個</a:t>
            </a:r>
            <a:r>
              <a:rPr lang="en-US" altLang="zh-TW" dirty="0"/>
              <a:t>4</a:t>
            </a:r>
            <a:r>
              <a:rPr lang="zh-TW" altLang="en-US" dirty="0"/>
              <a:t>線</a:t>
            </a:r>
            <a:r>
              <a:rPr lang="en-US" altLang="zh-TW" dirty="0"/>
              <a:t>2</a:t>
            </a:r>
            <a:r>
              <a:rPr lang="zh-TW" altLang="en-US" dirty="0"/>
              <a:t>相式步進電機。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dirty="0"/>
              <a:t>PCB</a:t>
            </a:r>
            <a:r>
              <a:rPr lang="zh-TW" altLang="en-US" dirty="0"/>
              <a:t>板尺寸：</a:t>
            </a:r>
            <a:r>
              <a:rPr lang="en-US" altLang="zh-TW" dirty="0"/>
              <a:t>2.8cm*2.1cm </a:t>
            </a:r>
            <a:r>
              <a:rPr lang="zh-TW" altLang="en-US" dirty="0"/>
              <a:t>超小體積，適合組裝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設有固定安裝孔，直徑：</a:t>
            </a:r>
            <a:r>
              <a:rPr lang="en-US" altLang="zh-TW" dirty="0"/>
              <a:t>3mm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1188931" y="1686695"/>
            <a:ext cx="78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3.3V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GND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D3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D4</a:t>
            </a:r>
          </a:p>
        </p:txBody>
      </p:sp>
      <p:pic>
        <p:nvPicPr>
          <p:cNvPr id="1026" name="Picture 2" descr="R300-ST 減速電機 DC.3v-12v 高/中/低速馬達 【5mmD軸】轉盤馬達 可正反轉馬達 微靜音馬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524" y="3688219"/>
            <a:ext cx="3580995" cy="30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手繪多邊形 11"/>
          <p:cNvSpPr/>
          <p:nvPr/>
        </p:nvSpPr>
        <p:spPr>
          <a:xfrm>
            <a:off x="7131025" y="2784763"/>
            <a:ext cx="637215" cy="1130530"/>
          </a:xfrm>
          <a:custGeom>
            <a:avLst/>
            <a:gdLst>
              <a:gd name="connsiteX0" fmla="*/ 534287 w 1465313"/>
              <a:gd name="connsiteY0" fmla="*/ 0 h 1248156"/>
              <a:gd name="connsiteX1" fmla="*/ 2273 w 1465313"/>
              <a:gd name="connsiteY1" fmla="*/ 623454 h 1248156"/>
              <a:gd name="connsiteX2" fmla="*/ 717167 w 1465313"/>
              <a:gd name="connsiteY2" fmla="*/ 1163781 h 1248156"/>
              <a:gd name="connsiteX3" fmla="*/ 1465313 w 1465313"/>
              <a:gd name="connsiteY3" fmla="*/ 1238596 h 1248156"/>
              <a:gd name="connsiteX0" fmla="*/ 534287 w 1465313"/>
              <a:gd name="connsiteY0" fmla="*/ 0 h 1329422"/>
              <a:gd name="connsiteX1" fmla="*/ 2273 w 1465313"/>
              <a:gd name="connsiteY1" fmla="*/ 623454 h 1329422"/>
              <a:gd name="connsiteX2" fmla="*/ 717167 w 1465313"/>
              <a:gd name="connsiteY2" fmla="*/ 1163781 h 1329422"/>
              <a:gd name="connsiteX3" fmla="*/ 1465313 w 1465313"/>
              <a:gd name="connsiteY3" fmla="*/ 1238596 h 1329422"/>
              <a:gd name="connsiteX0" fmla="*/ 534287 w 1025194"/>
              <a:gd name="connsiteY0" fmla="*/ 0 h 1369258"/>
              <a:gd name="connsiteX1" fmla="*/ 2273 w 1025194"/>
              <a:gd name="connsiteY1" fmla="*/ 623454 h 1369258"/>
              <a:gd name="connsiteX2" fmla="*/ 717167 w 1025194"/>
              <a:gd name="connsiteY2" fmla="*/ 1163781 h 1369258"/>
              <a:gd name="connsiteX3" fmla="*/ 1025194 w 1025194"/>
              <a:gd name="connsiteY3" fmla="*/ 1288472 h 1369258"/>
              <a:gd name="connsiteX0" fmla="*/ 534287 w 1025194"/>
              <a:gd name="connsiteY0" fmla="*/ 0 h 1288472"/>
              <a:gd name="connsiteX1" fmla="*/ 2273 w 1025194"/>
              <a:gd name="connsiteY1" fmla="*/ 623454 h 1288472"/>
              <a:gd name="connsiteX2" fmla="*/ 717167 w 1025194"/>
              <a:gd name="connsiteY2" fmla="*/ 1163781 h 1288472"/>
              <a:gd name="connsiteX3" fmla="*/ 1025194 w 1025194"/>
              <a:gd name="connsiteY3" fmla="*/ 1288472 h 1288472"/>
              <a:gd name="connsiteX0" fmla="*/ 534287 w 746878"/>
              <a:gd name="connsiteY0" fmla="*/ 0 h 1191553"/>
              <a:gd name="connsiteX1" fmla="*/ 2273 w 746878"/>
              <a:gd name="connsiteY1" fmla="*/ 623454 h 1191553"/>
              <a:gd name="connsiteX2" fmla="*/ 717167 w 746878"/>
              <a:gd name="connsiteY2" fmla="*/ 1163781 h 1191553"/>
              <a:gd name="connsiteX3" fmla="*/ 724059 w 746878"/>
              <a:gd name="connsiteY3" fmla="*/ 1130530 h 1191553"/>
              <a:gd name="connsiteX0" fmla="*/ 539654 w 729426"/>
              <a:gd name="connsiteY0" fmla="*/ 0 h 1130530"/>
              <a:gd name="connsiteX1" fmla="*/ 7640 w 729426"/>
              <a:gd name="connsiteY1" fmla="*/ 623454 h 1130530"/>
              <a:gd name="connsiteX2" fmla="*/ 259251 w 729426"/>
              <a:gd name="connsiteY2" fmla="*/ 856210 h 1130530"/>
              <a:gd name="connsiteX3" fmla="*/ 729426 w 729426"/>
              <a:gd name="connsiteY3" fmla="*/ 1130530 h 1130530"/>
              <a:gd name="connsiteX0" fmla="*/ 402114 w 591886"/>
              <a:gd name="connsiteY0" fmla="*/ 0 h 1130530"/>
              <a:gd name="connsiteX1" fmla="*/ 16807 w 591886"/>
              <a:gd name="connsiteY1" fmla="*/ 465512 h 1130530"/>
              <a:gd name="connsiteX2" fmla="*/ 121711 w 591886"/>
              <a:gd name="connsiteY2" fmla="*/ 856210 h 1130530"/>
              <a:gd name="connsiteX3" fmla="*/ 591886 w 591886"/>
              <a:gd name="connsiteY3" fmla="*/ 1130530 h 113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886" h="1130530">
                <a:moveTo>
                  <a:pt x="402114" y="0"/>
                </a:moveTo>
                <a:cubicBezTo>
                  <a:pt x="120867" y="214745"/>
                  <a:pt x="63541" y="322810"/>
                  <a:pt x="16807" y="465512"/>
                </a:cubicBezTo>
                <a:cubicBezTo>
                  <a:pt x="-29927" y="608214"/>
                  <a:pt x="25864" y="745374"/>
                  <a:pt x="121711" y="856210"/>
                </a:cubicBezTo>
                <a:cubicBezTo>
                  <a:pt x="217558" y="967046"/>
                  <a:pt x="409225" y="1111133"/>
                  <a:pt x="591886" y="113053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6844499" y="2327565"/>
            <a:ext cx="927901" cy="2011680"/>
          </a:xfrm>
          <a:custGeom>
            <a:avLst/>
            <a:gdLst>
              <a:gd name="connsiteX0" fmla="*/ 975965 w 1275223"/>
              <a:gd name="connsiteY0" fmla="*/ 0 h 2186247"/>
              <a:gd name="connsiteX1" fmla="*/ 3376 w 1275223"/>
              <a:gd name="connsiteY1" fmla="*/ 1404851 h 2186247"/>
              <a:gd name="connsiteX2" fmla="*/ 1275223 w 1275223"/>
              <a:gd name="connsiteY2" fmla="*/ 2186247 h 2186247"/>
              <a:gd name="connsiteX3" fmla="*/ 1275223 w 1275223"/>
              <a:gd name="connsiteY3" fmla="*/ 2186247 h 2186247"/>
              <a:gd name="connsiteX0" fmla="*/ 904616 w 1203874"/>
              <a:gd name="connsiteY0" fmla="*/ 0 h 2186247"/>
              <a:gd name="connsiteX1" fmla="*/ 3871 w 1203874"/>
              <a:gd name="connsiteY1" fmla="*/ 1130531 h 2186247"/>
              <a:gd name="connsiteX2" fmla="*/ 1203874 w 1203874"/>
              <a:gd name="connsiteY2" fmla="*/ 2186247 h 2186247"/>
              <a:gd name="connsiteX3" fmla="*/ 1203874 w 1203874"/>
              <a:gd name="connsiteY3" fmla="*/ 2186247 h 2186247"/>
              <a:gd name="connsiteX0" fmla="*/ 904616 w 1203874"/>
              <a:gd name="connsiteY0" fmla="*/ 0 h 2186247"/>
              <a:gd name="connsiteX1" fmla="*/ 3871 w 1203874"/>
              <a:gd name="connsiteY1" fmla="*/ 1130531 h 2186247"/>
              <a:gd name="connsiteX2" fmla="*/ 1203874 w 1203874"/>
              <a:gd name="connsiteY2" fmla="*/ 2186247 h 2186247"/>
              <a:gd name="connsiteX3" fmla="*/ 1203874 w 1203874"/>
              <a:gd name="connsiteY3" fmla="*/ 2186247 h 2186247"/>
              <a:gd name="connsiteX0" fmla="*/ 904834 w 1204092"/>
              <a:gd name="connsiteY0" fmla="*/ 0 h 2186247"/>
              <a:gd name="connsiteX1" fmla="*/ 4089 w 1204092"/>
              <a:gd name="connsiteY1" fmla="*/ 1130531 h 2186247"/>
              <a:gd name="connsiteX2" fmla="*/ 1204092 w 1204092"/>
              <a:gd name="connsiteY2" fmla="*/ 2186247 h 2186247"/>
              <a:gd name="connsiteX3" fmla="*/ 1204092 w 1204092"/>
              <a:gd name="connsiteY3" fmla="*/ 2186247 h 2186247"/>
              <a:gd name="connsiteX0" fmla="*/ 754120 w 1053378"/>
              <a:gd name="connsiteY0" fmla="*/ 0 h 2186247"/>
              <a:gd name="connsiteX1" fmla="*/ 6042 w 1053378"/>
              <a:gd name="connsiteY1" fmla="*/ 1130531 h 2186247"/>
              <a:gd name="connsiteX2" fmla="*/ 1053378 w 1053378"/>
              <a:gd name="connsiteY2" fmla="*/ 2186247 h 2186247"/>
              <a:gd name="connsiteX3" fmla="*/ 1053378 w 1053378"/>
              <a:gd name="connsiteY3" fmla="*/ 2186247 h 2186247"/>
              <a:gd name="connsiteX0" fmla="*/ 754120 w 1376674"/>
              <a:gd name="connsiteY0" fmla="*/ 0 h 2278684"/>
              <a:gd name="connsiteX1" fmla="*/ 6042 w 1376674"/>
              <a:gd name="connsiteY1" fmla="*/ 1130531 h 2278684"/>
              <a:gd name="connsiteX2" fmla="*/ 1053378 w 1376674"/>
              <a:gd name="connsiteY2" fmla="*/ 2186247 h 2278684"/>
              <a:gd name="connsiteX3" fmla="*/ 1376674 w 1376674"/>
              <a:gd name="connsiteY3" fmla="*/ 2236123 h 2278684"/>
              <a:gd name="connsiteX0" fmla="*/ 754120 w 1376674"/>
              <a:gd name="connsiteY0" fmla="*/ 0 h 2334209"/>
              <a:gd name="connsiteX1" fmla="*/ 6042 w 1376674"/>
              <a:gd name="connsiteY1" fmla="*/ 1130531 h 2334209"/>
              <a:gd name="connsiteX2" fmla="*/ 1053378 w 1376674"/>
              <a:gd name="connsiteY2" fmla="*/ 2186247 h 2334209"/>
              <a:gd name="connsiteX3" fmla="*/ 1376674 w 1376674"/>
              <a:gd name="connsiteY3" fmla="*/ 2236123 h 2334209"/>
              <a:gd name="connsiteX0" fmla="*/ 754120 w 1053378"/>
              <a:gd name="connsiteY0" fmla="*/ 0 h 2186247"/>
              <a:gd name="connsiteX1" fmla="*/ 6042 w 1053378"/>
              <a:gd name="connsiteY1" fmla="*/ 1130531 h 2186247"/>
              <a:gd name="connsiteX2" fmla="*/ 1053378 w 1053378"/>
              <a:gd name="connsiteY2" fmla="*/ 2186247 h 2186247"/>
              <a:gd name="connsiteX0" fmla="*/ 754120 w 1053378"/>
              <a:gd name="connsiteY0" fmla="*/ 0 h 2186247"/>
              <a:gd name="connsiteX1" fmla="*/ 6042 w 1053378"/>
              <a:gd name="connsiteY1" fmla="*/ 1130531 h 2186247"/>
              <a:gd name="connsiteX2" fmla="*/ 1053378 w 1053378"/>
              <a:gd name="connsiteY2" fmla="*/ 2186247 h 2186247"/>
              <a:gd name="connsiteX0" fmla="*/ 752937 w 1016273"/>
              <a:gd name="connsiteY0" fmla="*/ 0 h 2011680"/>
              <a:gd name="connsiteX1" fmla="*/ 4859 w 1016273"/>
              <a:gd name="connsiteY1" fmla="*/ 1130531 h 2011680"/>
              <a:gd name="connsiteX2" fmla="*/ 1016273 w 1016273"/>
              <a:gd name="connsiteY2" fmla="*/ 2011680 h 2011680"/>
              <a:gd name="connsiteX0" fmla="*/ 752937 w 1016273"/>
              <a:gd name="connsiteY0" fmla="*/ 0 h 2011680"/>
              <a:gd name="connsiteX1" fmla="*/ 4859 w 1016273"/>
              <a:gd name="connsiteY1" fmla="*/ 1130531 h 2011680"/>
              <a:gd name="connsiteX2" fmla="*/ 1016273 w 1016273"/>
              <a:gd name="connsiteY2" fmla="*/ 2011680 h 2011680"/>
              <a:gd name="connsiteX0" fmla="*/ 744100 w 1007436"/>
              <a:gd name="connsiteY0" fmla="*/ 0 h 2011680"/>
              <a:gd name="connsiteX1" fmla="*/ 5003 w 1007436"/>
              <a:gd name="connsiteY1" fmla="*/ 1113905 h 2011680"/>
              <a:gd name="connsiteX2" fmla="*/ 1007436 w 1007436"/>
              <a:gd name="connsiteY2" fmla="*/ 2011680 h 2011680"/>
              <a:gd name="connsiteX0" fmla="*/ 739099 w 1002435"/>
              <a:gd name="connsiteY0" fmla="*/ 0 h 2011680"/>
              <a:gd name="connsiteX1" fmla="*/ 2 w 1002435"/>
              <a:gd name="connsiteY1" fmla="*/ 1113905 h 2011680"/>
              <a:gd name="connsiteX2" fmla="*/ 1002435 w 1002435"/>
              <a:gd name="connsiteY2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2435" h="2011680">
                <a:moveTo>
                  <a:pt x="739099" y="0"/>
                </a:moveTo>
                <a:cubicBezTo>
                  <a:pt x="200925" y="279169"/>
                  <a:pt x="1014" y="786937"/>
                  <a:pt x="2" y="1113905"/>
                </a:cubicBezTo>
                <a:cubicBezTo>
                  <a:pt x="-1010" y="1440873"/>
                  <a:pt x="684191" y="1960419"/>
                  <a:pt x="1002435" y="20116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BF9EFEF-E03B-4A04-AD8D-E39820EAA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798" y="3843075"/>
            <a:ext cx="47053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3897" y="121949"/>
            <a:ext cx="5947784" cy="734311"/>
          </a:xfrm>
        </p:spPr>
        <p:txBody>
          <a:bodyPr>
            <a:normAutofit/>
          </a:bodyPr>
          <a:lstStyle/>
          <a:p>
            <a:r>
              <a:rPr lang="en-US" altLang="zh-TW" dirty="0"/>
              <a:t>10MM RGB </a:t>
            </a:r>
            <a:r>
              <a:rPr lang="zh-TW" altLang="en-US" dirty="0"/>
              <a:t>紅綠藍三色 </a:t>
            </a:r>
            <a:r>
              <a:rPr lang="en-US" altLang="zh-TW" dirty="0"/>
              <a:t>LED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9010" y="1223956"/>
            <a:ext cx="1795506" cy="534361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共陽</a:t>
            </a:r>
          </a:p>
        </p:txBody>
      </p: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76977244-6530-4F4B-A4C8-2847BE364057}"/>
              </a:ext>
            </a:extLst>
          </p:cNvPr>
          <p:cNvGrpSpPr/>
          <p:nvPr/>
        </p:nvGrpSpPr>
        <p:grpSpPr>
          <a:xfrm>
            <a:off x="351961" y="1993022"/>
            <a:ext cx="1968270" cy="4533236"/>
            <a:chOff x="334845" y="2026578"/>
            <a:chExt cx="1968270" cy="453323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31" y="2026578"/>
              <a:ext cx="984037" cy="3373841"/>
            </a:xfrm>
            <a:prstGeom prst="rect">
              <a:avLst/>
            </a:prstGeom>
          </p:spPr>
        </p:pic>
        <p:sp>
          <p:nvSpPr>
            <p:cNvPr id="11" name="文字方塊 10"/>
            <p:cNvSpPr txBox="1"/>
            <p:nvPr/>
          </p:nvSpPr>
          <p:spPr>
            <a:xfrm>
              <a:off x="995729" y="5913483"/>
              <a:ext cx="93277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b="1" dirty="0">
                  <a:solidFill>
                    <a:srgbClr val="FF0000"/>
                  </a:solidFill>
                </a:rPr>
                <a:t>3.3V</a:t>
              </a:r>
            </a:p>
            <a:p>
              <a:pPr algn="ctr"/>
              <a:r>
                <a:rPr lang="zh-TW" altLang="en-US" b="1" dirty="0">
                  <a:solidFill>
                    <a:srgbClr val="FF0000"/>
                  </a:solidFill>
                </a:rPr>
                <a:t>很重要</a:t>
              </a: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H="1">
              <a:off x="1422843" y="5400418"/>
              <a:ext cx="1" cy="58249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1517333" y="5283064"/>
              <a:ext cx="383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紅</a:t>
              </a: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1061539" y="5544914"/>
              <a:ext cx="383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accent2">
                      <a:lumMod val="75000"/>
                    </a:schemeClr>
                  </a:solidFill>
                </a:rPr>
                <a:t>綠</a:t>
              </a: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864686" y="5244315"/>
              <a:ext cx="383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70C0"/>
                  </a:solidFill>
                </a:rPr>
                <a:t>藍</a:t>
              </a: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1790438" y="5252799"/>
              <a:ext cx="512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</a:rPr>
                <a:t>D9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334845" y="5244315"/>
              <a:ext cx="663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rgbClr val="0070C0"/>
                  </a:solidFill>
                </a:rPr>
                <a:t>D11</a:t>
              </a:r>
              <a:endParaRPr lang="zh-TW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491678" y="5572997"/>
              <a:ext cx="633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>
                  <a:solidFill>
                    <a:schemeClr val="accent2">
                      <a:lumMod val="75000"/>
                    </a:schemeClr>
                  </a:solidFill>
                </a:rPr>
                <a:t>D10</a:t>
              </a:r>
              <a:endParaRPr lang="zh-TW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8879D83C-ABB9-4B56-A57E-2948D61D8D87}"/>
              </a:ext>
            </a:extLst>
          </p:cNvPr>
          <p:cNvGrpSpPr/>
          <p:nvPr/>
        </p:nvGrpSpPr>
        <p:grpSpPr>
          <a:xfrm>
            <a:off x="2214531" y="777688"/>
            <a:ext cx="2355422" cy="6039923"/>
            <a:chOff x="2611964" y="777690"/>
            <a:chExt cx="2355422" cy="6039923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CD85180D-1582-4D0D-BBD4-ED54F6F6A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1964" y="777690"/>
              <a:ext cx="2355422" cy="6039923"/>
            </a:xfrm>
            <a:prstGeom prst="rect">
              <a:avLst/>
            </a:prstGeom>
          </p:spPr>
        </p:pic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E4BFF6C9-32E4-4B8C-B0AD-3808319E57AF}"/>
                </a:ext>
              </a:extLst>
            </p:cNvPr>
            <p:cNvSpPr txBox="1"/>
            <p:nvPr/>
          </p:nvSpPr>
          <p:spPr>
            <a:xfrm>
              <a:off x="3883204" y="1407413"/>
              <a:ext cx="383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紅</a:t>
              </a:r>
            </a:p>
          </p:txBody>
        </p: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608A3FED-5BCA-4493-953F-DE34035CD864}"/>
                </a:ext>
              </a:extLst>
            </p:cNvPr>
            <p:cNvSpPr txBox="1"/>
            <p:nvPr/>
          </p:nvSpPr>
          <p:spPr>
            <a:xfrm>
              <a:off x="3883204" y="2723737"/>
              <a:ext cx="383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accent2">
                      <a:lumMod val="75000"/>
                    </a:schemeClr>
                  </a:solidFill>
                </a:rPr>
                <a:t>綠</a:t>
              </a: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3CD28DCF-644B-41AF-B837-37632E0A9A06}"/>
                </a:ext>
              </a:extLst>
            </p:cNvPr>
            <p:cNvSpPr txBox="1"/>
            <p:nvPr/>
          </p:nvSpPr>
          <p:spPr>
            <a:xfrm>
              <a:off x="3883203" y="4006008"/>
              <a:ext cx="383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70C0"/>
                  </a:solidFill>
                </a:rPr>
                <a:t>藍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EBDC02F1-163C-4107-AEFB-E263BFB8A7EC}"/>
                </a:ext>
              </a:extLst>
            </p:cNvPr>
            <p:cNvSpPr txBox="1"/>
            <p:nvPr/>
          </p:nvSpPr>
          <p:spPr>
            <a:xfrm>
              <a:off x="3868313" y="5787922"/>
              <a:ext cx="894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都不亮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A4CEFFE7-4EC2-45C6-AD07-A4CC20F72EB2}"/>
                </a:ext>
              </a:extLst>
            </p:cNvPr>
            <p:cNvSpPr txBox="1"/>
            <p:nvPr/>
          </p:nvSpPr>
          <p:spPr>
            <a:xfrm>
              <a:off x="3819625" y="4784581"/>
              <a:ext cx="1029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都亮</a:t>
              </a:r>
              <a:r>
                <a:rPr lang="en-US" altLang="zh-TW" b="1" dirty="0"/>
                <a:t>(</a:t>
              </a:r>
              <a:r>
                <a:rPr lang="zh-TW" altLang="en-US" b="1" dirty="0"/>
                <a:t>白</a:t>
              </a:r>
              <a:r>
                <a:rPr lang="en-US" altLang="zh-TW" b="1" dirty="0"/>
                <a:t>)</a:t>
              </a:r>
              <a:endParaRPr lang="zh-TW" altLang="en-US" b="1" dirty="0"/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BA1B9980-78E4-46B1-B9B6-B7EFAA04CB5B}"/>
              </a:ext>
            </a:extLst>
          </p:cNvPr>
          <p:cNvGrpSpPr/>
          <p:nvPr/>
        </p:nvGrpSpPr>
        <p:grpSpPr>
          <a:xfrm>
            <a:off x="4819685" y="774263"/>
            <a:ext cx="4238699" cy="6036761"/>
            <a:chOff x="6785071" y="716783"/>
            <a:chExt cx="4238699" cy="6036761"/>
          </a:xfrm>
        </p:grpSpPr>
        <p:sp>
          <p:nvSpPr>
            <p:cNvPr id="4" name="內容版面配置區 2"/>
            <p:cNvSpPr txBox="1">
              <a:spLocks/>
            </p:cNvSpPr>
            <p:nvPr/>
          </p:nvSpPr>
          <p:spPr>
            <a:xfrm>
              <a:off x="7291018" y="1072559"/>
              <a:ext cx="1359666" cy="4743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2400" b="1" dirty="0"/>
                <a:t>共陰</a:t>
              </a:r>
            </a:p>
          </p:txBody>
        </p:sp>
        <p:grpSp>
          <p:nvGrpSpPr>
            <p:cNvPr id="28" name="群組 27"/>
            <p:cNvGrpSpPr/>
            <p:nvPr/>
          </p:nvGrpSpPr>
          <p:grpSpPr>
            <a:xfrm>
              <a:off x="6785071" y="2128829"/>
              <a:ext cx="1951505" cy="4325666"/>
              <a:chOff x="8158612" y="1715696"/>
              <a:chExt cx="1951505" cy="4325666"/>
            </a:xfrm>
          </p:grpSpPr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0929" y="1715696"/>
                <a:ext cx="984037" cy="3373841"/>
              </a:xfrm>
              <a:prstGeom prst="rect">
                <a:avLst/>
              </a:prstGeom>
            </p:spPr>
          </p:pic>
          <p:cxnSp>
            <p:nvCxnSpPr>
              <p:cNvPr id="9" name="直線單箭頭接點 8"/>
              <p:cNvCxnSpPr>
                <a:endCxn id="10" idx="0"/>
              </p:cNvCxnSpPr>
              <p:nvPr/>
            </p:nvCxnSpPr>
            <p:spPr>
              <a:xfrm flipH="1">
                <a:off x="9314201" y="5078655"/>
                <a:ext cx="5250" cy="59337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字方塊 9"/>
              <p:cNvSpPr txBox="1"/>
              <p:nvPr/>
            </p:nvSpPr>
            <p:spPr>
              <a:xfrm>
                <a:off x="8995252" y="5672030"/>
                <a:ext cx="63789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GND</a:t>
                </a:r>
                <a:endParaRPr lang="zh-TW" altLang="en-US" dirty="0"/>
              </a:p>
            </p:txBody>
          </p:sp>
          <p:sp>
            <p:nvSpPr>
              <p:cNvPr id="14" name="文字方塊 13"/>
              <p:cNvSpPr txBox="1"/>
              <p:nvPr/>
            </p:nvSpPr>
            <p:spPr>
              <a:xfrm>
                <a:off x="9314201" y="4950470"/>
                <a:ext cx="795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b="1" dirty="0">
                    <a:solidFill>
                      <a:srgbClr val="FF0000"/>
                    </a:solidFill>
                  </a:rPr>
                  <a:t>紅 </a:t>
                </a:r>
                <a:r>
                  <a:rPr lang="en-US" altLang="zh-TW" b="1" dirty="0">
                    <a:solidFill>
                      <a:srgbClr val="FF0000"/>
                    </a:solidFill>
                  </a:rPr>
                  <a:t>D9</a:t>
                </a:r>
                <a:endParaRPr lang="zh-TW" alt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8355466" y="5257102"/>
                <a:ext cx="993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>
                    <a:solidFill>
                      <a:schemeClr val="accent2">
                        <a:lumMod val="75000"/>
                      </a:schemeClr>
                    </a:solidFill>
                  </a:rPr>
                  <a:t>D10  </a:t>
                </a:r>
                <a:r>
                  <a:rPr lang="zh-TW" alt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綠</a:t>
                </a: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8158612" y="4941918"/>
                <a:ext cx="9980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b="1" dirty="0">
                    <a:solidFill>
                      <a:srgbClr val="0070C0"/>
                    </a:solidFill>
                  </a:rPr>
                  <a:t>D11  </a:t>
                </a:r>
                <a:r>
                  <a:rPr lang="zh-TW" altLang="en-US" b="1" dirty="0">
                    <a:solidFill>
                      <a:srgbClr val="0070C0"/>
                    </a:solidFill>
                  </a:rPr>
                  <a:t>藍</a:t>
                </a:r>
              </a:p>
            </p:txBody>
          </p:sp>
        </p:grpSp>
        <p:pic>
          <p:nvPicPr>
            <p:cNvPr id="21" name="圖片 20">
              <a:extLst>
                <a:ext uri="{FF2B5EF4-FFF2-40B4-BE49-F238E27FC236}">
                  <a16:creationId xmlns:a16="http://schemas.microsoft.com/office/drawing/2014/main" id="{FC71E295-55CE-49B2-BCF3-4891D0484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9521" y="716783"/>
              <a:ext cx="2246237" cy="6036761"/>
            </a:xfrm>
            <a:prstGeom prst="rect">
              <a:avLst/>
            </a:prstGeom>
          </p:spPr>
        </p:pic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153ABC0E-B8AA-4075-B073-59E2B701EB9E}"/>
                </a:ext>
              </a:extLst>
            </p:cNvPr>
            <p:cNvSpPr txBox="1"/>
            <p:nvPr/>
          </p:nvSpPr>
          <p:spPr>
            <a:xfrm>
              <a:off x="10058138" y="1366672"/>
              <a:ext cx="383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紅</a:t>
              </a: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8305E7FC-57EA-4E75-94ED-A0706CAB8C1A}"/>
                </a:ext>
              </a:extLst>
            </p:cNvPr>
            <p:cNvSpPr txBox="1"/>
            <p:nvPr/>
          </p:nvSpPr>
          <p:spPr>
            <a:xfrm>
              <a:off x="10058138" y="2682996"/>
              <a:ext cx="383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chemeClr val="accent2">
                      <a:lumMod val="75000"/>
                    </a:schemeClr>
                  </a:solidFill>
                </a:rPr>
                <a:t>綠</a:t>
              </a: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A80FF580-9E6D-47E9-AA44-82F5A34147BF}"/>
                </a:ext>
              </a:extLst>
            </p:cNvPr>
            <p:cNvSpPr txBox="1"/>
            <p:nvPr/>
          </p:nvSpPr>
          <p:spPr>
            <a:xfrm>
              <a:off x="10058137" y="3965267"/>
              <a:ext cx="383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0070C0"/>
                  </a:solidFill>
                </a:rPr>
                <a:t>藍</a:t>
              </a: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C2916CF9-6136-4394-A40E-39E9B89D6442}"/>
                </a:ext>
              </a:extLst>
            </p:cNvPr>
            <p:cNvSpPr txBox="1"/>
            <p:nvPr/>
          </p:nvSpPr>
          <p:spPr>
            <a:xfrm>
              <a:off x="10043247" y="5747181"/>
              <a:ext cx="8947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都不亮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F6EA5184-B1C7-47DE-9FAB-350B6E966834}"/>
                </a:ext>
              </a:extLst>
            </p:cNvPr>
            <p:cNvSpPr txBox="1"/>
            <p:nvPr/>
          </p:nvSpPr>
          <p:spPr>
            <a:xfrm>
              <a:off x="9994559" y="4743840"/>
              <a:ext cx="1029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/>
                <a:t>都亮</a:t>
              </a:r>
              <a:r>
                <a:rPr lang="en-US" altLang="zh-TW" b="1" dirty="0"/>
                <a:t>(</a:t>
              </a:r>
              <a:r>
                <a:rPr lang="zh-TW" altLang="en-US" b="1" dirty="0"/>
                <a:t>白</a:t>
              </a:r>
              <a:r>
                <a:rPr lang="en-US" altLang="zh-TW" b="1" dirty="0"/>
                <a:t>)</a:t>
              </a:r>
              <a:endParaRPr lang="zh-TW" altLang="en-US" b="1" dirty="0"/>
            </a:p>
          </p:txBody>
        </p:sp>
      </p:grpSp>
      <p:grpSp>
        <p:nvGrpSpPr>
          <p:cNvPr id="49" name="群組 48">
            <a:extLst>
              <a:ext uri="{FF2B5EF4-FFF2-40B4-BE49-F238E27FC236}">
                <a16:creationId xmlns:a16="http://schemas.microsoft.com/office/drawing/2014/main" id="{4847ED7D-25B4-4425-9C4C-847FB4B9DFEC}"/>
              </a:ext>
            </a:extLst>
          </p:cNvPr>
          <p:cNvGrpSpPr/>
          <p:nvPr/>
        </p:nvGrpSpPr>
        <p:grpSpPr>
          <a:xfrm>
            <a:off x="9052469" y="1536203"/>
            <a:ext cx="3139531" cy="4082637"/>
            <a:chOff x="8982561" y="45082"/>
            <a:chExt cx="3139531" cy="4082637"/>
          </a:xfrm>
        </p:grpSpPr>
        <p:pic>
          <p:nvPicPr>
            <p:cNvPr id="1026" name="Picture 2" descr="https://vmaker.tw/wp-content/uploads/2017/09/arduino-2168193_1280.png">
              <a:extLst>
                <a:ext uri="{FF2B5EF4-FFF2-40B4-BE49-F238E27FC236}">
                  <a16:creationId xmlns:a16="http://schemas.microsoft.com/office/drawing/2014/main" id="{99CECE5D-577B-4EE8-A560-F8EC079CA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77927" y="640034"/>
              <a:ext cx="4082637" cy="289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DACE18C6-4986-4482-B4DB-A89DED09DB4A}"/>
                </a:ext>
              </a:extLst>
            </p:cNvPr>
            <p:cNvSpPr/>
            <p:nvPr/>
          </p:nvSpPr>
          <p:spPr>
            <a:xfrm>
              <a:off x="11409028" y="2136091"/>
              <a:ext cx="713064" cy="47288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AF490BAA-55BC-4740-9F1F-E0F6974DED92}"/>
                </a:ext>
              </a:extLst>
            </p:cNvPr>
            <p:cNvSpPr/>
            <p:nvPr/>
          </p:nvSpPr>
          <p:spPr>
            <a:xfrm>
              <a:off x="8982867" y="2242462"/>
              <a:ext cx="713064" cy="1567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804105E-F4D1-40B4-94E2-C3493BD2CCC5}"/>
                </a:ext>
              </a:extLst>
            </p:cNvPr>
            <p:cNvSpPr/>
            <p:nvPr/>
          </p:nvSpPr>
          <p:spPr>
            <a:xfrm>
              <a:off x="8982561" y="2510428"/>
              <a:ext cx="713064" cy="3405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B0F0"/>
                </a:solidFill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60AA08A-9056-41A6-9E66-06EAC6C8B80A}"/>
                </a:ext>
              </a:extLst>
            </p:cNvPr>
            <p:cNvSpPr/>
            <p:nvPr/>
          </p:nvSpPr>
          <p:spPr>
            <a:xfrm>
              <a:off x="11389239" y="2934210"/>
              <a:ext cx="713064" cy="328671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CD9D496A-4390-440C-B6BC-B7FB3D2EFB9A}"/>
                </a:ext>
              </a:extLst>
            </p:cNvPr>
            <p:cNvSpPr/>
            <p:nvPr/>
          </p:nvSpPr>
          <p:spPr>
            <a:xfrm>
              <a:off x="11389239" y="3353652"/>
              <a:ext cx="713064" cy="156790"/>
            </a:xfrm>
            <a:prstGeom prst="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A9E48370-2712-4CB9-8245-B37134D4A6DC}"/>
              </a:ext>
            </a:extLst>
          </p:cNvPr>
          <p:cNvSpPr txBox="1"/>
          <p:nvPr/>
        </p:nvSpPr>
        <p:spPr>
          <a:xfrm>
            <a:off x="9242787" y="924713"/>
            <a:ext cx="3015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接</a:t>
            </a:r>
            <a:r>
              <a:rPr lang="en-US" altLang="zh-TW" sz="20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en-US" altLang="zh-TW" sz="2000" b="1" dirty="0">
                <a:solidFill>
                  <a:srgbClr val="FF0000"/>
                </a:solidFill>
                <a:latin typeface="+mj-ea"/>
                <a:ea typeface="+mj-ea"/>
              </a:rPr>
              <a:t>5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en-US" altLang="zh-TW" sz="2000" b="1" dirty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en-US" altLang="zh-TW" sz="2000" b="1" dirty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en-US" altLang="zh-TW" sz="2000" b="1" dirty="0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en-US" altLang="zh-TW" sz="2000" b="1" dirty="0">
                <a:solidFill>
                  <a:srgbClr val="FF0000"/>
                </a:solidFill>
                <a:latin typeface="+mj-ea"/>
                <a:ea typeface="+mj-ea"/>
              </a:rPr>
              <a:t>11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這</a:t>
            </a:r>
            <a:r>
              <a:rPr lang="en-US" altLang="zh-TW" sz="2000" b="1" dirty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支腳位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11D4D80F-F825-46F6-96AC-F35B1B0DED02}"/>
              </a:ext>
            </a:extLst>
          </p:cNvPr>
          <p:cNvSpPr/>
          <p:nvPr/>
        </p:nvSpPr>
        <p:spPr>
          <a:xfrm>
            <a:off x="342034" y="774263"/>
            <a:ext cx="4227919" cy="60433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92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33FC6B-9139-4E9F-91EE-120E2547D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0382"/>
            <a:ext cx="3581400" cy="652132"/>
          </a:xfrm>
        </p:spPr>
        <p:txBody>
          <a:bodyPr/>
          <a:lstStyle/>
          <a:p>
            <a:r>
              <a:rPr lang="zh-TW" altLang="en-US" dirty="0"/>
              <a:t>單色</a:t>
            </a:r>
            <a:r>
              <a:rPr lang="en-US" altLang="zh-TW" dirty="0"/>
              <a:t>LED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8B755223-4ED7-4126-9E4E-B1A9C3E4D7A0}"/>
              </a:ext>
            </a:extLst>
          </p:cNvPr>
          <p:cNvGrpSpPr/>
          <p:nvPr/>
        </p:nvGrpSpPr>
        <p:grpSpPr>
          <a:xfrm>
            <a:off x="7443195" y="2510192"/>
            <a:ext cx="3147844" cy="4082637"/>
            <a:chOff x="8974248" y="45082"/>
            <a:chExt cx="3147844" cy="4082637"/>
          </a:xfrm>
        </p:grpSpPr>
        <p:pic>
          <p:nvPicPr>
            <p:cNvPr id="9" name="Picture 2" descr="https://vmaker.tw/wp-content/uploads/2017/09/arduino-2168193_1280.png">
              <a:extLst>
                <a:ext uri="{FF2B5EF4-FFF2-40B4-BE49-F238E27FC236}">
                  <a16:creationId xmlns:a16="http://schemas.microsoft.com/office/drawing/2014/main" id="{CA2AD154-C839-41B8-A2DD-2294CEFF0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77927" y="640034"/>
              <a:ext cx="4082637" cy="289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7A321D3-C0B1-42D8-85D6-D771CB3CC2E2}"/>
                </a:ext>
              </a:extLst>
            </p:cNvPr>
            <p:cNvSpPr/>
            <p:nvPr/>
          </p:nvSpPr>
          <p:spPr>
            <a:xfrm>
              <a:off x="11409028" y="1908268"/>
              <a:ext cx="713064" cy="201195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8224298-CE04-481D-870D-E404BC2CB4BB}"/>
                </a:ext>
              </a:extLst>
            </p:cNvPr>
            <p:cNvSpPr/>
            <p:nvPr/>
          </p:nvSpPr>
          <p:spPr>
            <a:xfrm>
              <a:off x="8982867" y="2537442"/>
              <a:ext cx="713064" cy="287459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B8C1F04-8883-451E-BB88-4F6007B3D9AD}"/>
                </a:ext>
              </a:extLst>
            </p:cNvPr>
            <p:cNvSpPr/>
            <p:nvPr/>
          </p:nvSpPr>
          <p:spPr>
            <a:xfrm>
              <a:off x="8974248" y="3015615"/>
              <a:ext cx="713064" cy="9046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C9E11194-A068-43F7-ACD6-3C9D79611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715" y="609600"/>
            <a:ext cx="3581400" cy="164782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E32EBB6-A966-49DF-A501-3A5A49BC0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58" y="1970780"/>
            <a:ext cx="4616544" cy="4887220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2273B125-884C-4AAC-B454-0C00C6D3C07E}"/>
              </a:ext>
            </a:extLst>
          </p:cNvPr>
          <p:cNvSpPr txBox="1"/>
          <p:nvPr/>
        </p:nvSpPr>
        <p:spPr>
          <a:xfrm>
            <a:off x="677334" y="1251257"/>
            <a:ext cx="621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+mj-ea"/>
                <a:ea typeface="+mj-ea"/>
              </a:rPr>
              <a:t>長腳可接</a:t>
            </a:r>
            <a:r>
              <a:rPr lang="en-US" altLang="zh-TW" sz="2400" b="1" dirty="0">
                <a:latin typeface="+mj-ea"/>
                <a:ea typeface="+mj-ea"/>
              </a:rPr>
              <a:t>0~13</a:t>
            </a:r>
            <a:r>
              <a:rPr lang="zh-TW" altLang="en-US" sz="2400" b="1" dirty="0">
                <a:latin typeface="+mj-ea"/>
                <a:ea typeface="+mj-ea"/>
              </a:rPr>
              <a:t>及</a:t>
            </a:r>
            <a:r>
              <a:rPr lang="en-US" altLang="zh-TW" sz="2400" b="1" dirty="0">
                <a:latin typeface="+mj-ea"/>
                <a:ea typeface="+mj-ea"/>
              </a:rPr>
              <a:t>A0~A5</a:t>
            </a:r>
            <a:r>
              <a:rPr lang="zh-TW" altLang="en-US" sz="2400" b="1" dirty="0">
                <a:latin typeface="+mj-ea"/>
                <a:ea typeface="+mj-ea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短腳接地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(GND)</a:t>
            </a:r>
            <a:endParaRPr lang="zh-TW" altLang="en-US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8" name="接點: 肘形 17">
            <a:extLst>
              <a:ext uri="{FF2B5EF4-FFF2-40B4-BE49-F238E27FC236}">
                <a16:creationId xmlns:a16="http://schemas.microsoft.com/office/drawing/2014/main" id="{6F81FE2B-6DB9-4925-A38A-C0CB07352AEF}"/>
              </a:ext>
            </a:extLst>
          </p:cNvPr>
          <p:cNvCxnSpPr>
            <a:cxnSpLocks/>
          </p:cNvCxnSpPr>
          <p:nvPr/>
        </p:nvCxnSpPr>
        <p:spPr>
          <a:xfrm rot="5400000">
            <a:off x="6095354" y="2193367"/>
            <a:ext cx="1333453" cy="957446"/>
          </a:xfrm>
          <a:prstGeom prst="bentConnector3">
            <a:avLst>
              <a:gd name="adj1" fmla="val 92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接點: 肘形 19">
            <a:extLst>
              <a:ext uri="{FF2B5EF4-FFF2-40B4-BE49-F238E27FC236}">
                <a16:creationId xmlns:a16="http://schemas.microsoft.com/office/drawing/2014/main" id="{5B7EA3AE-342C-4C33-B631-80BDC7D1587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122527" y="3499643"/>
            <a:ext cx="1728002" cy="1406351"/>
          </a:xfrm>
          <a:prstGeom prst="bentConnector3">
            <a:avLst>
              <a:gd name="adj1" fmla="val 10000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9799E965-C4E9-4E7D-90FB-BEA77D48DC6F}"/>
              </a:ext>
            </a:extLst>
          </p:cNvPr>
          <p:cNvSpPr/>
          <p:nvPr/>
        </p:nvSpPr>
        <p:spPr>
          <a:xfrm>
            <a:off x="9911531" y="4211273"/>
            <a:ext cx="713064" cy="13527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D303DD-DDCA-4EEC-9E95-20643661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55328" cy="65401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注意</a:t>
            </a:r>
            <a:r>
              <a:rPr lang="zh-TW" altLang="en-US" b="1" dirty="0" smtClean="0">
                <a:solidFill>
                  <a:srgbClr val="FF0000"/>
                </a:solidFill>
              </a:rPr>
              <a:t>：</a:t>
            </a:r>
            <a:r>
              <a:rPr lang="zh-TW" altLang="en-US" b="1" dirty="0">
                <a:solidFill>
                  <a:srgbClr val="00B0F0"/>
                </a:solidFill>
                <a:latin typeface="+mj-ea"/>
              </a:rPr>
              <a:t>略過</a:t>
            </a:r>
            <a:br>
              <a:rPr lang="zh-TW" altLang="en-US" b="1" dirty="0">
                <a:solidFill>
                  <a:srgbClr val="00B0F0"/>
                </a:solidFill>
                <a:latin typeface="+mj-ea"/>
              </a:rPr>
            </a:b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8FD5FA8-EF00-4E3E-8246-80A91501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97190"/>
            <a:ext cx="9363412" cy="5175130"/>
          </a:xfrm>
        </p:spPr>
        <p:txBody>
          <a:bodyPr>
            <a:normAutofit/>
          </a:bodyPr>
          <a:lstStyle/>
          <a:p>
            <a:r>
              <a:rPr lang="en-US" altLang="zh-TW" sz="2400" b="1" dirty="0"/>
              <a:t>LED</a:t>
            </a:r>
            <a:r>
              <a:rPr lang="zh-TW" altLang="en-US" sz="2400" b="1" dirty="0"/>
              <a:t>應串接限流電阻，如果不加限流電阻直接接發光二極體，流過管子的電流會大大超出它的工作電流，導致過熱損壞。</a:t>
            </a:r>
            <a:endParaRPr lang="en-US" altLang="zh-TW" sz="2400" b="1" dirty="0"/>
          </a:p>
          <a:p>
            <a:r>
              <a:rPr lang="zh-TW" altLang="en-US" sz="2400" b="1" dirty="0">
                <a:latin typeface="+mj-ea"/>
                <a:ea typeface="+mj-ea"/>
              </a:rPr>
              <a:t>本次使用</a:t>
            </a:r>
            <a:r>
              <a:rPr lang="en-US" altLang="zh-TW" sz="2400" b="1" dirty="0">
                <a:latin typeface="+mj-ea"/>
                <a:ea typeface="+mj-ea"/>
              </a:rPr>
              <a:t>10mm</a:t>
            </a:r>
            <a:r>
              <a:rPr lang="zh-TW" altLang="en-US" sz="2400" b="1" dirty="0">
                <a:latin typeface="+mj-ea"/>
                <a:ea typeface="+mj-ea"/>
              </a:rPr>
              <a:t>的</a:t>
            </a:r>
            <a:r>
              <a:rPr lang="en-US" altLang="zh-TW" sz="2400" b="1" dirty="0">
                <a:latin typeface="+mj-ea"/>
                <a:ea typeface="+mj-ea"/>
              </a:rPr>
              <a:t>LED</a:t>
            </a:r>
            <a:r>
              <a:rPr lang="zh-TW" altLang="en-US" sz="2400" b="1" dirty="0">
                <a:latin typeface="+mj-ea"/>
                <a:ea typeface="+mj-ea"/>
              </a:rPr>
              <a:t>是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共陽極</a:t>
            </a:r>
            <a:r>
              <a:rPr lang="zh-TW" altLang="en-US" sz="2400" b="1" dirty="0">
                <a:latin typeface="+mj-ea"/>
                <a:ea typeface="+mj-ea"/>
              </a:rPr>
              <a:t>，最長腳請接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3.3V</a:t>
            </a:r>
            <a:r>
              <a:rPr lang="zh-TW" altLang="en-US" sz="2400" b="1" dirty="0">
                <a:latin typeface="+mj-ea"/>
                <a:ea typeface="+mj-ea"/>
              </a:rPr>
              <a:t>。避免接線過於複雜且僅作短時間測試，可不接電阻。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如果要長時間使用建議串接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100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歐姆</a:t>
            </a:r>
            <a:r>
              <a:rPr lang="el-GR" altLang="zh-TW" sz="2400" b="1" dirty="0">
                <a:solidFill>
                  <a:srgbClr val="FF0000"/>
                </a:solidFill>
                <a:latin typeface="+mj-ea"/>
              </a:rPr>
              <a:t>Ω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電阻。如果接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5V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，請用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150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</a:rPr>
              <a:t>歐姆</a:t>
            </a:r>
            <a:r>
              <a:rPr lang="el-GR" altLang="zh-TW" sz="2400" b="1" dirty="0">
                <a:solidFill>
                  <a:srgbClr val="FF0000"/>
                </a:solidFill>
                <a:latin typeface="+mj-ea"/>
              </a:rPr>
              <a:t>Ω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</a:rPr>
              <a:t>電阻</a:t>
            </a:r>
            <a:r>
              <a:rPr lang="el-GR" altLang="zh-TW" sz="24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</a:rPr>
              <a:t>。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</a:rPr>
              <a:t/>
            </a:r>
            <a:br>
              <a:rPr lang="en-US" altLang="zh-TW" sz="2400" b="1" dirty="0">
                <a:solidFill>
                  <a:srgbClr val="FF0000"/>
                </a:solidFill>
                <a:latin typeface="+mj-ea"/>
              </a:rPr>
            </a:br>
            <a:r>
              <a:rPr lang="zh-TW" altLang="en-US" sz="2400" b="1" dirty="0">
                <a:solidFill>
                  <a:srgbClr val="FF0000"/>
                </a:solidFill>
                <a:latin typeface="+mj-ea"/>
              </a:rPr>
              <a:t>如果不清楚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</a:rPr>
              <a:t>LED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</a:rPr>
              <a:t>的基本資料，保險一點就接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</a:rPr>
              <a:t>220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</a:rPr>
              <a:t>歐姆</a:t>
            </a:r>
            <a:r>
              <a:rPr lang="el-GR" altLang="zh-TW" sz="2400" b="1" dirty="0">
                <a:solidFill>
                  <a:srgbClr val="FF0000"/>
                </a:solidFill>
                <a:latin typeface="+mj-ea"/>
              </a:rPr>
              <a:t>Ω</a:t>
            </a:r>
            <a:r>
              <a:rPr lang="zh-TW" altLang="en-US" sz="2400" b="1" dirty="0">
                <a:solidFill>
                  <a:srgbClr val="FF0000"/>
                </a:solidFill>
                <a:latin typeface="+mj-ea"/>
              </a:rPr>
              <a:t>電阻。</a:t>
            </a:r>
            <a:endParaRPr lang="en-US" altLang="zh-TW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en-US" altLang="zh-TW" sz="2400" b="1" dirty="0" smtClean="0">
                <a:latin typeface="+mj-ea"/>
                <a:ea typeface="+mj-ea"/>
              </a:rPr>
              <a:t>LED</a:t>
            </a:r>
            <a:r>
              <a:rPr lang="zh-TW" altLang="en-US" sz="2400" b="1" dirty="0" smtClean="0">
                <a:latin typeface="+mj-ea"/>
                <a:ea typeface="+mj-ea"/>
              </a:rPr>
              <a:t>電阻的</a:t>
            </a:r>
            <a:r>
              <a:rPr lang="zh-TW" altLang="en-US" sz="2400" b="1" dirty="0">
                <a:latin typeface="+mj-ea"/>
                <a:ea typeface="+mj-ea"/>
              </a:rPr>
              <a:t>算法就是利用歐姆定律</a:t>
            </a:r>
            <a:r>
              <a:rPr lang="en-US" altLang="zh-TW" sz="2400" b="1" dirty="0">
                <a:latin typeface="+mj-ea"/>
                <a:ea typeface="+mj-ea"/>
              </a:rPr>
              <a:t>Ohm's Law</a:t>
            </a:r>
            <a:r>
              <a:rPr lang="zh-TW" altLang="en-US" sz="2400" b="1" dirty="0">
                <a:latin typeface="+mj-ea"/>
                <a:ea typeface="+mj-ea"/>
              </a:rPr>
              <a:t>（</a:t>
            </a:r>
            <a:r>
              <a:rPr lang="en-US" altLang="zh-TW" sz="2400" b="1" dirty="0">
                <a:latin typeface="+mj-ea"/>
                <a:ea typeface="+mj-ea"/>
              </a:rPr>
              <a:t>R = V / I</a:t>
            </a:r>
            <a:r>
              <a:rPr lang="zh-TW" altLang="en-US" sz="2400" b="1" dirty="0">
                <a:latin typeface="+mj-ea"/>
                <a:ea typeface="+mj-ea"/>
              </a:rPr>
              <a:t>）</a:t>
            </a:r>
            <a:r>
              <a:rPr lang="en-US" altLang="zh-TW" sz="2400" b="1" dirty="0">
                <a:latin typeface="+mj-ea"/>
                <a:ea typeface="+mj-ea"/>
              </a:rPr>
              <a:t/>
            </a:r>
            <a:br>
              <a:rPr lang="en-US" altLang="zh-TW" sz="2400" b="1" dirty="0">
                <a:latin typeface="+mj-ea"/>
                <a:ea typeface="+mj-ea"/>
              </a:rPr>
            </a:br>
            <a:r>
              <a:rPr lang="zh-TW" altLang="en-US" sz="2400" b="1" dirty="0">
                <a:latin typeface="+mj-ea"/>
                <a:ea typeface="+mj-ea"/>
              </a:rPr>
              <a:t>電阻</a:t>
            </a:r>
            <a:r>
              <a:rPr lang="en-US" altLang="zh-TW" sz="2400" b="1" dirty="0">
                <a:latin typeface="+mj-ea"/>
                <a:ea typeface="+mj-ea"/>
              </a:rPr>
              <a:t>=</a:t>
            </a:r>
            <a:r>
              <a:rPr lang="zh-TW" altLang="en-US" sz="2400" b="1" dirty="0">
                <a:latin typeface="+mj-ea"/>
                <a:ea typeface="+mj-ea"/>
              </a:rPr>
              <a:t>（輸入電壓</a:t>
            </a:r>
            <a:r>
              <a:rPr lang="en-US" altLang="zh-TW" sz="2400" b="1" dirty="0">
                <a:latin typeface="+mj-ea"/>
                <a:ea typeface="+mj-ea"/>
              </a:rPr>
              <a:t>-</a:t>
            </a:r>
            <a:r>
              <a:rPr lang="zh-TW" altLang="en-US" sz="2400" b="1" dirty="0">
                <a:latin typeface="+mj-ea"/>
                <a:ea typeface="+mj-ea"/>
              </a:rPr>
              <a:t>順向電壓）</a:t>
            </a:r>
            <a:r>
              <a:rPr lang="en-US" altLang="zh-TW" sz="2400" b="1" dirty="0">
                <a:latin typeface="+mj-ea"/>
                <a:ea typeface="+mj-ea"/>
              </a:rPr>
              <a:t>/</a:t>
            </a:r>
            <a:r>
              <a:rPr lang="zh-TW" altLang="en-US" sz="2400" b="1" dirty="0">
                <a:latin typeface="+mj-ea"/>
              </a:rPr>
              <a:t>順向</a:t>
            </a:r>
            <a:r>
              <a:rPr lang="zh-TW" altLang="en-US" sz="2400" b="1" dirty="0">
                <a:latin typeface="+mj-ea"/>
                <a:ea typeface="+mj-ea"/>
              </a:rPr>
              <a:t>電流</a:t>
            </a:r>
            <a:r>
              <a:rPr lang="en-US" altLang="zh-TW" sz="2400" b="1" dirty="0">
                <a:latin typeface="+mj-ea"/>
                <a:ea typeface="+mj-ea"/>
              </a:rPr>
              <a:t/>
            </a:r>
            <a:br>
              <a:rPr lang="en-US" altLang="zh-TW" sz="2400" b="1" dirty="0">
                <a:latin typeface="+mj-ea"/>
                <a:ea typeface="+mj-ea"/>
              </a:rPr>
            </a:br>
            <a:r>
              <a:rPr lang="zh-TW" altLang="en-US" sz="2400" b="1" dirty="0">
                <a:latin typeface="+mj-ea"/>
                <a:ea typeface="+mj-ea"/>
              </a:rPr>
              <a:t>功率</a:t>
            </a:r>
            <a:r>
              <a:rPr lang="en-US" altLang="zh-TW" sz="2400" b="1" dirty="0">
                <a:latin typeface="+mj-ea"/>
                <a:ea typeface="+mj-ea"/>
              </a:rPr>
              <a:t>=</a:t>
            </a:r>
            <a:r>
              <a:rPr lang="zh-TW" altLang="en-US" sz="2400" b="1" dirty="0">
                <a:latin typeface="+mj-ea"/>
                <a:ea typeface="+mj-ea"/>
              </a:rPr>
              <a:t>（</a:t>
            </a:r>
            <a:r>
              <a:rPr lang="zh-TW" altLang="en-US" sz="2400" b="1" dirty="0">
                <a:latin typeface="+mj-ea"/>
              </a:rPr>
              <a:t>輸入電壓</a:t>
            </a:r>
            <a:r>
              <a:rPr lang="en-US" altLang="zh-TW" sz="2400" b="1" dirty="0">
                <a:latin typeface="+mj-ea"/>
              </a:rPr>
              <a:t>-</a:t>
            </a:r>
            <a:r>
              <a:rPr lang="zh-TW" altLang="en-US" sz="2400" b="1" dirty="0">
                <a:latin typeface="+mj-ea"/>
              </a:rPr>
              <a:t>順向電壓</a:t>
            </a:r>
            <a:r>
              <a:rPr lang="zh-TW" altLang="en-US" sz="2400" b="1" dirty="0">
                <a:latin typeface="+mj-ea"/>
                <a:ea typeface="+mj-ea"/>
              </a:rPr>
              <a:t>）*</a:t>
            </a:r>
            <a:r>
              <a:rPr lang="zh-TW" altLang="en-US" sz="2400" b="1" dirty="0">
                <a:latin typeface="+mj-ea"/>
              </a:rPr>
              <a:t>順向</a:t>
            </a:r>
            <a:r>
              <a:rPr lang="zh-TW" altLang="en-US" sz="2400" b="1" dirty="0">
                <a:latin typeface="+mj-ea"/>
                <a:ea typeface="+mj-ea"/>
              </a:rPr>
              <a:t>電流</a:t>
            </a:r>
            <a:r>
              <a:rPr lang="en-US" altLang="zh-TW" sz="2400" b="1" dirty="0">
                <a:latin typeface="+mj-ea"/>
                <a:ea typeface="+mj-ea"/>
              </a:rPr>
              <a:t/>
            </a:r>
            <a:br>
              <a:rPr lang="en-US" altLang="zh-TW" sz="2400" b="1" dirty="0">
                <a:latin typeface="+mj-ea"/>
                <a:ea typeface="+mj-ea"/>
              </a:rPr>
            </a:br>
            <a:r>
              <a:rPr lang="zh-TW" altLang="en-US" sz="2400" b="1" dirty="0">
                <a:latin typeface="+mj-ea"/>
              </a:rPr>
              <a:t>順向電壓</a:t>
            </a:r>
            <a:r>
              <a:rPr lang="en-US" altLang="zh-TW" sz="2400" b="1" dirty="0">
                <a:latin typeface="+mj-ea"/>
              </a:rPr>
              <a:t>-&gt;</a:t>
            </a:r>
            <a:r>
              <a:rPr lang="zh-TW" altLang="en-US" sz="2400" b="1" dirty="0">
                <a:latin typeface="+mj-ea"/>
              </a:rPr>
              <a:t>啟動電壓</a:t>
            </a:r>
            <a:r>
              <a:rPr lang="en-US" altLang="zh-TW" sz="2400" b="1" dirty="0">
                <a:latin typeface="+mj-ea"/>
              </a:rPr>
              <a:t/>
            </a:r>
            <a:br>
              <a:rPr lang="en-US" altLang="zh-TW" sz="2400" b="1" dirty="0">
                <a:latin typeface="+mj-ea"/>
              </a:rPr>
            </a:br>
            <a:r>
              <a:rPr lang="zh-TW" altLang="en-US" sz="2400" b="1" dirty="0">
                <a:latin typeface="+mj-ea"/>
              </a:rPr>
              <a:t>順向電流</a:t>
            </a:r>
            <a:r>
              <a:rPr lang="en-US" altLang="zh-TW" sz="2400" b="1" dirty="0">
                <a:latin typeface="+mj-ea"/>
              </a:rPr>
              <a:t>-&gt;</a:t>
            </a:r>
            <a:r>
              <a:rPr lang="zh-TW" altLang="en-US" sz="2400" b="1" dirty="0">
                <a:latin typeface="+mj-ea"/>
              </a:rPr>
              <a:t>額定電流</a:t>
            </a:r>
            <a:endParaRPr lang="en-US" altLang="zh-TW" sz="2400" b="1" dirty="0">
              <a:latin typeface="+mj-ea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DFD16E0C-EF67-4E31-B68A-53F3FF16FE6B}"/>
              </a:ext>
            </a:extLst>
          </p:cNvPr>
          <p:cNvGrpSpPr/>
          <p:nvPr/>
        </p:nvGrpSpPr>
        <p:grpSpPr>
          <a:xfrm>
            <a:off x="6079222" y="4847848"/>
            <a:ext cx="6017703" cy="1917419"/>
            <a:chOff x="5972960" y="4676456"/>
            <a:chExt cx="6017703" cy="1917419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5212D9C6-ADEB-41AD-890E-069344DB2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2960" y="5226653"/>
              <a:ext cx="6017703" cy="1345667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57D0F78-BFFE-4E25-888D-572F7A01BD90}"/>
                </a:ext>
              </a:extLst>
            </p:cNvPr>
            <p:cNvSpPr/>
            <p:nvPr/>
          </p:nvSpPr>
          <p:spPr>
            <a:xfrm>
              <a:off x="6790293" y="5053436"/>
              <a:ext cx="906011" cy="15404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B79C5E8-822B-4164-8D7F-239F455B599F}"/>
                </a:ext>
              </a:extLst>
            </p:cNvPr>
            <p:cNvSpPr/>
            <p:nvPr/>
          </p:nvSpPr>
          <p:spPr>
            <a:xfrm>
              <a:off x="10935825" y="5053436"/>
              <a:ext cx="906011" cy="1540439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136F9AE-FB31-4716-9391-F5178F8CE2EB}"/>
                </a:ext>
              </a:extLst>
            </p:cNvPr>
            <p:cNvSpPr/>
            <p:nvPr/>
          </p:nvSpPr>
          <p:spPr>
            <a:xfrm>
              <a:off x="9894412" y="5053436"/>
              <a:ext cx="906011" cy="1540439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638D3DFA-DA5A-423E-847F-015173AD5707}"/>
                </a:ext>
              </a:extLst>
            </p:cNvPr>
            <p:cNvSpPr txBox="1"/>
            <p:nvPr/>
          </p:nvSpPr>
          <p:spPr>
            <a:xfrm>
              <a:off x="6769450" y="4710012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55~65Ω</a:t>
              </a:r>
              <a:endParaRPr lang="zh-TW" altLang="en-US" dirty="0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CEA094A8-7824-44BE-A7D3-763CC170F141}"/>
                </a:ext>
              </a:extLst>
            </p:cNvPr>
            <p:cNvSpPr txBox="1"/>
            <p:nvPr/>
          </p:nvSpPr>
          <p:spPr>
            <a:xfrm>
              <a:off x="9934483" y="4676456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5~15Ω</a:t>
              </a:r>
              <a:endParaRPr lang="zh-TW" altLang="en-US" dirty="0"/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20BB28D4-BE8B-4D76-9E82-1173E8B9BA92}"/>
                </a:ext>
              </a:extLst>
            </p:cNvPr>
            <p:cNvSpPr txBox="1"/>
            <p:nvPr/>
          </p:nvSpPr>
          <p:spPr>
            <a:xfrm>
              <a:off x="10994594" y="4684104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5~15Ω</a:t>
              </a:r>
              <a:endParaRPr lang="zh-TW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598BBB1-2F1A-4974-B563-FBFFD30B4690}"/>
                </a:ext>
              </a:extLst>
            </p:cNvPr>
            <p:cNvSpPr/>
            <p:nvPr/>
          </p:nvSpPr>
          <p:spPr>
            <a:xfrm>
              <a:off x="8456162" y="4723743"/>
              <a:ext cx="6783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rgbClr val="FF0000"/>
                  </a:solidFill>
                  <a:latin typeface="+mj-ea"/>
                </a:rPr>
                <a:t>3.3V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10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55F41EDA-D51F-4C69-8497-0B40CBAFB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358574"/>
            <a:ext cx="5563393" cy="388143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EFEE335-CD9D-4185-A252-52296557A86F}"/>
              </a:ext>
            </a:extLst>
          </p:cNvPr>
          <p:cNvSpPr/>
          <p:nvPr/>
        </p:nvSpPr>
        <p:spPr>
          <a:xfrm>
            <a:off x="677334" y="1679066"/>
            <a:ext cx="7334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latin typeface="+mj-ea"/>
                <a:ea typeface="+mj-ea"/>
              </a:rPr>
              <a:t>老師另外購買的</a:t>
            </a:r>
            <a:r>
              <a:rPr lang="en-US" altLang="zh-TW" sz="2400" b="1" dirty="0">
                <a:latin typeface="+mj-ea"/>
                <a:ea typeface="+mj-ea"/>
              </a:rPr>
              <a:t>5mm</a:t>
            </a:r>
            <a:r>
              <a:rPr lang="zh-TW" altLang="en-US" sz="2400" b="1" dirty="0">
                <a:latin typeface="+mj-ea"/>
                <a:ea typeface="+mj-ea"/>
              </a:rPr>
              <a:t>單色</a:t>
            </a:r>
            <a:r>
              <a:rPr lang="en-US" altLang="zh-TW" sz="2400" b="1" dirty="0">
                <a:latin typeface="+mj-ea"/>
                <a:ea typeface="+mj-ea"/>
              </a:rPr>
              <a:t>LED</a:t>
            </a:r>
            <a:r>
              <a:rPr lang="zh-TW" altLang="en-US" sz="2400" b="1" dirty="0">
                <a:latin typeface="+mj-ea"/>
                <a:ea typeface="+mj-ea"/>
              </a:rPr>
              <a:t>的基本資料</a:t>
            </a:r>
          </a:p>
        </p:txBody>
      </p:sp>
      <p:pic>
        <p:nvPicPr>
          <p:cNvPr id="3074" name="Picture 2" descr="https://www.digikey.tw/-/media/Images/Marketing/Resources/Calculator/led-series-table.png?la=zh-TW&amp;ts=7a161113-be0d-4318-b3e5-5b80d0f6e74d">
            <a:extLst>
              <a:ext uri="{FF2B5EF4-FFF2-40B4-BE49-F238E27FC236}">
                <a16:creationId xmlns:a16="http://schemas.microsoft.com/office/drawing/2014/main" id="{7DA69149-821C-43A8-97EA-E54DE2DA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77" y="2561011"/>
            <a:ext cx="4356989" cy="347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E97B215-C1E3-4E76-A99C-59630BEDEF02}"/>
              </a:ext>
            </a:extLst>
          </p:cNvPr>
          <p:cNvSpPr/>
          <p:nvPr/>
        </p:nvSpPr>
        <p:spPr>
          <a:xfrm>
            <a:off x="677334" y="739147"/>
            <a:ext cx="7334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00B0F0"/>
                </a:solidFill>
                <a:latin typeface="+mj-ea"/>
                <a:ea typeface="+mj-ea"/>
              </a:rPr>
              <a:t>略過</a:t>
            </a:r>
          </a:p>
        </p:txBody>
      </p:sp>
    </p:spTree>
    <p:extLst>
      <p:ext uri="{BB962C8B-B14F-4D97-AF65-F5344CB8AC3E}">
        <p14:creationId xmlns:p14="http://schemas.microsoft.com/office/powerpoint/2010/main" val="29476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A0A9CB-CAC8-4D67-B35B-0ED6D6BD0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875568" cy="495030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1229" y="2169962"/>
            <a:ext cx="4851796" cy="3881437"/>
          </a:xfr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56" y="2092861"/>
            <a:ext cx="2298535" cy="205532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671574" y="2541364"/>
            <a:ext cx="1477491" cy="114413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824" y="2597934"/>
            <a:ext cx="501946" cy="194504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7357" y="654755"/>
            <a:ext cx="689973" cy="2365616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6784918" y="1468231"/>
            <a:ext cx="38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紅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7433975" y="1468231"/>
            <a:ext cx="38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</a:rPr>
              <a:t>綠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7681696" y="1455076"/>
            <a:ext cx="38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藍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476" y="4324213"/>
            <a:ext cx="1314450" cy="1647825"/>
          </a:xfrm>
          <a:prstGeom prst="rect">
            <a:avLst/>
          </a:prstGeom>
        </p:spPr>
      </p:pic>
      <p:pic>
        <p:nvPicPr>
          <p:cNvPr id="26" name="Picture 2" descr="R300-ST 減速電機 DC.3v-12v 高/中/低速馬達 【5mmD軸】轉盤馬達 可正反轉馬達 微靜音馬達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284" y="252547"/>
            <a:ext cx="2259409" cy="19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0778" y="4955000"/>
            <a:ext cx="1503227" cy="1148913"/>
          </a:xfrm>
          <a:prstGeom prst="rect">
            <a:avLst/>
          </a:prstGeom>
        </p:spPr>
      </p:pic>
      <p:cxnSp>
        <p:nvCxnSpPr>
          <p:cNvPr id="29" name="直線接點 28"/>
          <p:cNvCxnSpPr/>
          <p:nvPr/>
        </p:nvCxnSpPr>
        <p:spPr>
          <a:xfrm flipH="1">
            <a:off x="168956" y="2768138"/>
            <a:ext cx="5083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/>
          <p:nvPr/>
        </p:nvCxnSpPr>
        <p:spPr>
          <a:xfrm>
            <a:off x="174567" y="2776451"/>
            <a:ext cx="0" cy="3760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168956" y="6536579"/>
            <a:ext cx="90332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接點 38"/>
          <p:cNvCxnSpPr/>
          <p:nvPr/>
        </p:nvCxnSpPr>
        <p:spPr>
          <a:xfrm>
            <a:off x="3328798" y="4397433"/>
            <a:ext cx="5648947" cy="1501387"/>
          </a:xfrm>
          <a:prstGeom prst="bentConnector3">
            <a:avLst>
              <a:gd name="adj1" fmla="val -1136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肘形接點 47"/>
          <p:cNvCxnSpPr/>
          <p:nvPr/>
        </p:nvCxnSpPr>
        <p:spPr>
          <a:xfrm rot="10800000" flipV="1">
            <a:off x="1820488" y="5378334"/>
            <a:ext cx="1508313" cy="443782"/>
          </a:xfrm>
          <a:prstGeom prst="bentConnector3">
            <a:avLst>
              <a:gd name="adj1" fmla="val 76454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肘形接點 50"/>
          <p:cNvCxnSpPr/>
          <p:nvPr/>
        </p:nvCxnSpPr>
        <p:spPr>
          <a:xfrm rot="10800000" flipV="1">
            <a:off x="2350781" y="5544346"/>
            <a:ext cx="1006041" cy="603724"/>
          </a:xfrm>
          <a:prstGeom prst="bentConnector3">
            <a:avLst>
              <a:gd name="adj1" fmla="val 100403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肘形接點 56"/>
          <p:cNvCxnSpPr/>
          <p:nvPr/>
        </p:nvCxnSpPr>
        <p:spPr>
          <a:xfrm rot="10800000">
            <a:off x="1143268" y="5822116"/>
            <a:ext cx="1207515" cy="325957"/>
          </a:xfrm>
          <a:prstGeom prst="bentConnector3">
            <a:avLst>
              <a:gd name="adj1" fmla="val 9543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肘形接點 1029"/>
          <p:cNvCxnSpPr/>
          <p:nvPr/>
        </p:nvCxnSpPr>
        <p:spPr>
          <a:xfrm rot="16200000" flipV="1">
            <a:off x="1371453" y="5394813"/>
            <a:ext cx="440868" cy="274320"/>
          </a:xfrm>
          <a:prstGeom prst="bentConnector3">
            <a:avLst>
              <a:gd name="adj1" fmla="val -4681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肘形接點 1032"/>
          <p:cNvCxnSpPr/>
          <p:nvPr/>
        </p:nvCxnSpPr>
        <p:spPr>
          <a:xfrm flipV="1">
            <a:off x="1463040" y="4921748"/>
            <a:ext cx="1893783" cy="389791"/>
          </a:xfrm>
          <a:prstGeom prst="bentConnector3">
            <a:avLst>
              <a:gd name="adj1" fmla="val 8336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肘形接點 1035"/>
          <p:cNvCxnSpPr/>
          <p:nvPr/>
        </p:nvCxnSpPr>
        <p:spPr>
          <a:xfrm rot="16200000" flipV="1">
            <a:off x="588050" y="5259801"/>
            <a:ext cx="581891" cy="403321"/>
          </a:xfrm>
          <a:prstGeom prst="bentConnector3">
            <a:avLst>
              <a:gd name="adj1" fmla="val 714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肘形接點 1038"/>
          <p:cNvCxnSpPr/>
          <p:nvPr/>
        </p:nvCxnSpPr>
        <p:spPr>
          <a:xfrm flipV="1">
            <a:off x="677334" y="4746567"/>
            <a:ext cx="2679489" cy="423949"/>
          </a:xfrm>
          <a:prstGeom prst="bentConnector3">
            <a:avLst>
              <a:gd name="adj1" fmla="val 8164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肘形接點 1043"/>
          <p:cNvCxnSpPr/>
          <p:nvPr/>
        </p:nvCxnSpPr>
        <p:spPr>
          <a:xfrm flipV="1">
            <a:off x="677336" y="1928553"/>
            <a:ext cx="5582149" cy="972735"/>
          </a:xfrm>
          <a:prstGeom prst="bentConnector3">
            <a:avLst>
              <a:gd name="adj1" fmla="val -346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0" name="肘形接點 1049"/>
          <p:cNvCxnSpPr/>
          <p:nvPr/>
        </p:nvCxnSpPr>
        <p:spPr>
          <a:xfrm>
            <a:off x="6508865" y="3807229"/>
            <a:ext cx="2468880" cy="1363287"/>
          </a:xfrm>
          <a:prstGeom prst="bentConnector3">
            <a:avLst>
              <a:gd name="adj1" fmla="val 526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肘形接點 1052"/>
          <p:cNvCxnSpPr/>
          <p:nvPr/>
        </p:nvCxnSpPr>
        <p:spPr>
          <a:xfrm rot="10800000" flipV="1">
            <a:off x="6508865" y="4463934"/>
            <a:ext cx="1554482" cy="357448"/>
          </a:xfrm>
          <a:prstGeom prst="bentConnector3">
            <a:avLst>
              <a:gd name="adj1" fmla="val 3930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肘形接點 1055"/>
          <p:cNvCxnSpPr>
            <a:stCxn id="13" idx="2"/>
          </p:cNvCxnSpPr>
          <p:nvPr/>
        </p:nvCxnSpPr>
        <p:spPr>
          <a:xfrm rot="16200000" flipH="1">
            <a:off x="8552636" y="4180139"/>
            <a:ext cx="203591" cy="929268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直線接點 1058"/>
          <p:cNvCxnSpPr/>
          <p:nvPr/>
        </p:nvCxnSpPr>
        <p:spPr>
          <a:xfrm>
            <a:off x="9127375" y="4746567"/>
            <a:ext cx="8312" cy="423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肘形接點 1060"/>
          <p:cNvCxnSpPr/>
          <p:nvPr/>
        </p:nvCxnSpPr>
        <p:spPr>
          <a:xfrm rot="16200000" flipH="1">
            <a:off x="8027546" y="4790679"/>
            <a:ext cx="1434886" cy="781396"/>
          </a:xfrm>
          <a:prstGeom prst="bentConnector3">
            <a:avLst>
              <a:gd name="adj1" fmla="val 11951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肘形接點 1065"/>
          <p:cNvCxnSpPr/>
          <p:nvPr/>
        </p:nvCxnSpPr>
        <p:spPr>
          <a:xfrm rot="10800000" flipV="1">
            <a:off x="7259703" y="5898820"/>
            <a:ext cx="2082689" cy="388506"/>
          </a:xfrm>
          <a:prstGeom prst="bentConnector3">
            <a:avLst>
              <a:gd name="adj1" fmla="val -29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直線接點 1068"/>
          <p:cNvCxnSpPr/>
          <p:nvPr/>
        </p:nvCxnSpPr>
        <p:spPr>
          <a:xfrm flipH="1" flipV="1">
            <a:off x="7249091" y="3020371"/>
            <a:ext cx="10611" cy="32669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直線接點 1070"/>
          <p:cNvCxnSpPr/>
          <p:nvPr/>
        </p:nvCxnSpPr>
        <p:spPr>
          <a:xfrm flipH="1">
            <a:off x="5652655" y="2901288"/>
            <a:ext cx="1516048" cy="84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3" name="肘形接點 1072"/>
          <p:cNvCxnSpPr/>
          <p:nvPr/>
        </p:nvCxnSpPr>
        <p:spPr>
          <a:xfrm rot="16200000" flipH="1">
            <a:off x="5145737" y="3408377"/>
            <a:ext cx="1720420" cy="723208"/>
          </a:xfrm>
          <a:prstGeom prst="bentConnector3">
            <a:avLst>
              <a:gd name="adj1" fmla="val 100734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6" name="肘形接點 1075"/>
          <p:cNvCxnSpPr/>
          <p:nvPr/>
        </p:nvCxnSpPr>
        <p:spPr>
          <a:xfrm rot="10800000" flipV="1">
            <a:off x="5814659" y="2909772"/>
            <a:ext cx="1518538" cy="184666"/>
          </a:xfrm>
          <a:prstGeom prst="bentConnector3">
            <a:avLst>
              <a:gd name="adj1" fmla="val -362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9" name="肘形接點 1078"/>
          <p:cNvCxnSpPr/>
          <p:nvPr/>
        </p:nvCxnSpPr>
        <p:spPr>
          <a:xfrm rot="16200000" flipV="1">
            <a:off x="5414158" y="3510542"/>
            <a:ext cx="1361532" cy="545251"/>
          </a:xfrm>
          <a:prstGeom prst="bentConnector3">
            <a:avLst>
              <a:gd name="adj1" fmla="val -6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肘形接點 1083"/>
          <p:cNvCxnSpPr/>
          <p:nvPr/>
        </p:nvCxnSpPr>
        <p:spPr>
          <a:xfrm rot="10800000" flipV="1">
            <a:off x="5988279" y="2909769"/>
            <a:ext cx="1445697" cy="314653"/>
          </a:xfrm>
          <a:prstGeom prst="bentConnector3">
            <a:avLst>
              <a:gd name="adj1" fmla="val 17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7" name="肘形接點 1086"/>
          <p:cNvCxnSpPr/>
          <p:nvPr/>
        </p:nvCxnSpPr>
        <p:spPr>
          <a:xfrm rot="16200000" flipV="1">
            <a:off x="5628514" y="3585178"/>
            <a:ext cx="1094244" cy="383826"/>
          </a:xfrm>
          <a:prstGeom prst="bentConnector3">
            <a:avLst>
              <a:gd name="adj1" fmla="val 62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4" name="肘形接點 1093"/>
          <p:cNvCxnSpPr/>
          <p:nvPr/>
        </p:nvCxnSpPr>
        <p:spPr>
          <a:xfrm rot="10800000" flipV="1">
            <a:off x="2776410" y="4148181"/>
            <a:ext cx="3665954" cy="17603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8" name="肘形接點 1097"/>
          <p:cNvCxnSpPr/>
          <p:nvPr/>
        </p:nvCxnSpPr>
        <p:spPr>
          <a:xfrm>
            <a:off x="677334" y="3279104"/>
            <a:ext cx="2099074" cy="1045109"/>
          </a:xfrm>
          <a:prstGeom prst="bentConnector3">
            <a:avLst>
              <a:gd name="adj1" fmla="val -7027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4" name="直線接點 1103"/>
          <p:cNvCxnSpPr/>
          <p:nvPr/>
        </p:nvCxnSpPr>
        <p:spPr>
          <a:xfrm flipV="1">
            <a:off x="9342391" y="4630189"/>
            <a:ext cx="0" cy="5403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6" name="肘形接點 1105"/>
          <p:cNvCxnSpPr/>
          <p:nvPr/>
        </p:nvCxnSpPr>
        <p:spPr>
          <a:xfrm>
            <a:off x="6259485" y="1928553"/>
            <a:ext cx="3082906" cy="2701636"/>
          </a:xfrm>
          <a:prstGeom prst="bentConnector3">
            <a:avLst>
              <a:gd name="adj1" fmla="val 7669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6" name="肘形接點 1115"/>
          <p:cNvCxnSpPr>
            <a:stCxn id="10" idx="1"/>
          </p:cNvCxnSpPr>
          <p:nvPr/>
        </p:nvCxnSpPr>
        <p:spPr>
          <a:xfrm rot="16200000" flipH="1">
            <a:off x="9678974" y="3583520"/>
            <a:ext cx="296008" cy="833317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0" name="肘形接點 1119"/>
          <p:cNvCxnSpPr/>
          <p:nvPr/>
        </p:nvCxnSpPr>
        <p:spPr>
          <a:xfrm rot="5400000">
            <a:off x="9057878" y="6076383"/>
            <a:ext cx="637759" cy="282633"/>
          </a:xfrm>
          <a:prstGeom prst="bentConnector3">
            <a:avLst>
              <a:gd name="adj1" fmla="val 9822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3" name="肘形接點 1122"/>
          <p:cNvCxnSpPr/>
          <p:nvPr/>
        </p:nvCxnSpPr>
        <p:spPr>
          <a:xfrm>
            <a:off x="9709265" y="5898820"/>
            <a:ext cx="575931" cy="529904"/>
          </a:xfrm>
          <a:prstGeom prst="bentConnector3">
            <a:avLst>
              <a:gd name="adj1" fmla="val 926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8" name="肘形接點 1127"/>
          <p:cNvCxnSpPr/>
          <p:nvPr/>
        </p:nvCxnSpPr>
        <p:spPr>
          <a:xfrm rot="16200000" flipV="1">
            <a:off x="8754436" y="4406878"/>
            <a:ext cx="1318342" cy="208934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1" name="肘形接點 1150"/>
          <p:cNvCxnSpPr/>
          <p:nvPr/>
        </p:nvCxnSpPr>
        <p:spPr>
          <a:xfrm rot="10800000" flipV="1">
            <a:off x="7107383" y="3807229"/>
            <a:ext cx="2094806" cy="409558"/>
          </a:xfrm>
          <a:prstGeom prst="bentConnector3">
            <a:avLst>
              <a:gd name="adj1" fmla="val 397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7" name="肘形接點 1156"/>
          <p:cNvCxnSpPr/>
          <p:nvPr/>
        </p:nvCxnSpPr>
        <p:spPr>
          <a:xfrm rot="5400000">
            <a:off x="6302166" y="4423489"/>
            <a:ext cx="1011917" cy="598517"/>
          </a:xfrm>
          <a:prstGeom prst="bentConnector3">
            <a:avLst>
              <a:gd name="adj1" fmla="val 99289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4" name="肘形接點 1163"/>
          <p:cNvCxnSpPr/>
          <p:nvPr/>
        </p:nvCxnSpPr>
        <p:spPr>
          <a:xfrm rot="10800000" flipV="1">
            <a:off x="6937357" y="3852173"/>
            <a:ext cx="2123516" cy="229375"/>
          </a:xfrm>
          <a:prstGeom prst="bentConnector3">
            <a:avLst>
              <a:gd name="adj1" fmla="val -498"/>
            </a:avLst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7" name="肘形接點 1166"/>
          <p:cNvCxnSpPr/>
          <p:nvPr/>
        </p:nvCxnSpPr>
        <p:spPr>
          <a:xfrm rot="5400000">
            <a:off x="6249286" y="4349441"/>
            <a:ext cx="947651" cy="428493"/>
          </a:xfrm>
          <a:prstGeom prst="bentConnector3">
            <a:avLst>
              <a:gd name="adj1" fmla="val 100877"/>
            </a:avLst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5" name="肘形接點 1174"/>
          <p:cNvCxnSpPr/>
          <p:nvPr/>
        </p:nvCxnSpPr>
        <p:spPr>
          <a:xfrm rot="5400000" flipH="1" flipV="1">
            <a:off x="9182305" y="1157767"/>
            <a:ext cx="1270053" cy="1163780"/>
          </a:xfrm>
          <a:prstGeom prst="bentConnector3">
            <a:avLst>
              <a:gd name="adj1" fmla="val 99743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8" name="肘形接點 1177"/>
          <p:cNvCxnSpPr/>
          <p:nvPr/>
        </p:nvCxnSpPr>
        <p:spPr>
          <a:xfrm rot="5400000" flipH="1" flipV="1">
            <a:off x="8941717" y="900553"/>
            <a:ext cx="1510159" cy="1438102"/>
          </a:xfrm>
          <a:prstGeom prst="bentConnector3">
            <a:avLst>
              <a:gd name="adj1" fmla="val 101743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4" name="直線接點 1183"/>
          <p:cNvCxnSpPr/>
          <p:nvPr/>
        </p:nvCxnSpPr>
        <p:spPr>
          <a:xfrm flipH="1" flipV="1">
            <a:off x="10243635" y="4148181"/>
            <a:ext cx="41562" cy="22805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7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1107</TotalTime>
  <Words>385</Words>
  <Application>Microsoft Office PowerPoint</Application>
  <PresentationFormat>寬螢幕</PresentationFormat>
  <Paragraphs>78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Arial</vt:lpstr>
      <vt:lpstr>Trebuchet MS</vt:lpstr>
      <vt:lpstr>Wingdings 3</vt:lpstr>
      <vt:lpstr>多面向</vt:lpstr>
      <vt:lpstr>108新泰創資</vt:lpstr>
      <vt:lpstr>PowerPoint 簡報</vt:lpstr>
      <vt:lpstr>ISD1820 錄放音模組</vt:lpstr>
      <vt:lpstr>L9110S 兩路馬達驅動模組</vt:lpstr>
      <vt:lpstr>10MM RGB 紅綠藍三色 LED</vt:lpstr>
      <vt:lpstr>單色LED</vt:lpstr>
      <vt:lpstr>注意：略過 </vt:lpstr>
      <vt:lpstr>PowerPoint 簡報</vt:lpstr>
      <vt:lpstr>PowerPoint 簡報</vt:lpstr>
      <vt:lpstr>無L9110馬達控制器</vt:lpstr>
      <vt:lpstr>無L9110馬達控制器</vt:lpstr>
      <vt:lpstr>共陰極LED範例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daygo2020</dc:creator>
  <cp:lastModifiedBy>user</cp:lastModifiedBy>
  <cp:revision>134</cp:revision>
  <dcterms:created xsi:type="dcterms:W3CDTF">2021-02-17T13:25:33Z</dcterms:created>
  <dcterms:modified xsi:type="dcterms:W3CDTF">2021-05-15T03:05:26Z</dcterms:modified>
</cp:coreProperties>
</file>